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5" r:id="rId1"/>
    <p:sldMasterId id="2147483729" r:id="rId2"/>
  </p:sldMasterIdLst>
  <p:notesMasterIdLst>
    <p:notesMasterId r:id="rId42"/>
  </p:notesMasterIdLst>
  <p:handoutMasterIdLst>
    <p:handoutMasterId r:id="rId43"/>
  </p:handoutMasterIdLst>
  <p:sldIdLst>
    <p:sldId id="290" r:id="rId3"/>
    <p:sldId id="310" r:id="rId4"/>
    <p:sldId id="311" r:id="rId5"/>
    <p:sldId id="312" r:id="rId6"/>
    <p:sldId id="314" r:id="rId7"/>
    <p:sldId id="315" r:id="rId8"/>
    <p:sldId id="317" r:id="rId9"/>
    <p:sldId id="319" r:id="rId10"/>
    <p:sldId id="264" r:id="rId11"/>
    <p:sldId id="322" r:id="rId12"/>
    <p:sldId id="332" r:id="rId13"/>
    <p:sldId id="331" r:id="rId14"/>
    <p:sldId id="292" r:id="rId15"/>
    <p:sldId id="293" r:id="rId16"/>
    <p:sldId id="269" r:id="rId17"/>
    <p:sldId id="320" r:id="rId18"/>
    <p:sldId id="271" r:id="rId19"/>
    <p:sldId id="272" r:id="rId20"/>
    <p:sldId id="270" r:id="rId21"/>
    <p:sldId id="297" r:id="rId22"/>
    <p:sldId id="298" r:id="rId23"/>
    <p:sldId id="301" r:id="rId24"/>
    <p:sldId id="273" r:id="rId25"/>
    <p:sldId id="274" r:id="rId26"/>
    <p:sldId id="275" r:id="rId27"/>
    <p:sldId id="276" r:id="rId28"/>
    <p:sldId id="333" r:id="rId29"/>
    <p:sldId id="278" r:id="rId30"/>
    <p:sldId id="279" r:id="rId31"/>
    <p:sldId id="280" r:id="rId32"/>
    <p:sldId id="281" r:id="rId33"/>
    <p:sldId id="305" r:id="rId34"/>
    <p:sldId id="306" r:id="rId35"/>
    <p:sldId id="282" r:id="rId36"/>
    <p:sldId id="307" r:id="rId37"/>
    <p:sldId id="308" r:id="rId38"/>
    <p:sldId id="294" r:id="rId39"/>
    <p:sldId id="303" r:id="rId40"/>
    <p:sldId id="304" r:id="rId41"/>
  </p:sldIdLst>
  <p:sldSz cx="9144000" cy="6858000" type="screen4x3"/>
  <p:notesSz cx="6858000" cy="90678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00"/>
    <a:srgbClr val="FF0000"/>
    <a:srgbClr val="660066"/>
    <a:srgbClr val="9900CC"/>
    <a:srgbClr val="CC00CC"/>
    <a:srgbClr val="990033"/>
    <a:srgbClr val="CC0000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75" autoAdjust="0"/>
    <p:restoredTop sz="98540" autoAdjust="0"/>
  </p:normalViewPr>
  <p:slideViewPr>
    <p:cSldViewPr>
      <p:cViewPr varScale="1">
        <p:scale>
          <a:sx n="90" d="100"/>
          <a:sy n="90" d="100"/>
        </p:scale>
        <p:origin x="-121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6.wmf"/><Relationship Id="rId1" Type="http://schemas.openxmlformats.org/officeDocument/2006/relationships/image" Target="../media/image55.e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15363"/>
            <a:ext cx="2971800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1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15363"/>
            <a:ext cx="2971800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1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0112547B-5115-443C-8008-C4597E8A5B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716157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2050" y="679450"/>
            <a:ext cx="4533900" cy="3400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08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06888"/>
            <a:ext cx="5486400" cy="408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08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12188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08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12188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A8527629-17E3-4739-9C81-850871BA08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400580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D643F1-E5E4-4859-AACA-AD582D111DDF}" type="slidenum">
              <a:rPr lang="en-US"/>
              <a:pPr/>
              <a:t>2</a:t>
            </a:fld>
            <a:endParaRPr lang="en-US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6A75BA-3697-48A6-9667-58A1D98C2C9F}" type="slidenum">
              <a:rPr lang="en-US"/>
              <a:pPr/>
              <a:t>4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D36552-BCF4-4CFE-872D-E9EF9F1934C3}" type="slidenum">
              <a:rPr lang="en-US"/>
              <a:pPr/>
              <a:t>5</a:t>
            </a:fld>
            <a:endParaRPr lang="en-US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7CE2B5-BD51-41AA-A297-7299E273F2D5}" type="slidenum">
              <a:rPr lang="en-US"/>
              <a:pPr/>
              <a:t>10</a:t>
            </a:fld>
            <a:endParaRPr lang="en-US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5A3B6D-0C58-41D2-B757-A2FA7E27CEDC}" type="slidenum">
              <a:rPr lang="en-US"/>
              <a:pPr/>
              <a:t>11</a:t>
            </a:fld>
            <a:endParaRPr lang="en-US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3F8B20-F167-4612-B042-EF757A938DC0}" type="slidenum">
              <a:rPr lang="en-US"/>
              <a:pPr/>
              <a:t>12</a:t>
            </a:fld>
            <a:endParaRPr lang="en-US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3B04C1-B7B5-410C-8B82-A0CF07C01B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5B115-E8CC-4477-9F59-F44FDA54F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588E2D-6846-4474-B6AF-D797833122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FFB2BCC-A37A-44C1-A140-7A6B30CDAE6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712FDC-421D-4F90-850E-58106089D7C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32E39486-060E-4BE9-A075-8C554E67BE2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AC0C10-D623-4727-8000-DB6D37C5614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6816FC-CD52-4399-B06A-B521C57446B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785F0-82F3-4FED-817D-3577E224F25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3DB840-7E5F-4C13-B3A1-6C2315A6BEE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6DFD87-7DE2-4B87-9744-ED5BC9EB9E5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CF0190-BFF0-4915-9D15-9DB5E1E995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CED50CC2-A12D-432A-AE99-16FB04B0558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7E4A97-6E4A-42A3-BFEB-12CE021B3A3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BF56A9-DD74-42CC-87CC-C7215D0711C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CB28B4-B53D-4CF4-B283-DCDEFF8E88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685800"/>
            <a:ext cx="44958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85800"/>
            <a:ext cx="44958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6F2CA0-9A38-4CC2-82CB-D333C8B93F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950D93-D9EC-4BE8-847F-9ED33CD98A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E5940B-5C39-47A2-8CFE-837090DFC6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811111-2068-453F-AD15-10AD6BFE81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B610EE-D85D-4954-9C75-F6AAA8F80E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A8DBE1-F11C-4DBE-8670-DF1B003B4E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82296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6858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8175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77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2B966971-018A-4CC7-91EA-3937A1CBF5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7767" name="Line 7"/>
          <p:cNvSpPr>
            <a:spLocks noChangeShapeType="1"/>
          </p:cNvSpPr>
          <p:nvPr/>
        </p:nvSpPr>
        <p:spPr bwMode="auto">
          <a:xfrm>
            <a:off x="0" y="533400"/>
            <a:ext cx="91440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Tahoma" pitchFamily="34" charset="0"/>
        </a:defRPr>
      </a:lvl9pPr>
    </p:titleStyle>
    <p:bodyStyle>
      <a:lvl1pPr marL="609600" indent="-609600" algn="l" rtl="0" eaLnBrk="0" fontAlgn="base" hangingPunct="0">
        <a:spcBef>
          <a:spcPct val="20000"/>
        </a:spcBef>
        <a:spcAft>
          <a:spcPct val="0"/>
        </a:spcAft>
        <a:buAutoNum type="romanUcPeriod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1109663" indent="-533400" algn="l" rtl="0" eaLnBrk="0" fontAlgn="base" hangingPunct="0">
        <a:spcBef>
          <a:spcPct val="20000"/>
        </a:spcBef>
        <a:spcAft>
          <a:spcPct val="0"/>
        </a:spcAft>
        <a:buAutoNum type="alphaUcPeriod"/>
        <a:defRPr>
          <a:solidFill>
            <a:schemeClr val="tx1"/>
          </a:solidFill>
          <a:latin typeface="+mn-lt"/>
        </a:defRPr>
      </a:lvl2pPr>
      <a:lvl3pPr marL="1508125" indent="-363538" algn="l" rtl="0" eaLnBrk="0" fontAlgn="base" hangingPunct="0">
        <a:spcBef>
          <a:spcPct val="20000"/>
        </a:spcBef>
        <a:spcAft>
          <a:spcPct val="0"/>
        </a:spcAft>
        <a:buAutoNum type="arabicPeriod"/>
        <a:defRPr>
          <a:solidFill>
            <a:schemeClr val="tx1"/>
          </a:solidFill>
          <a:latin typeface="+mn-lt"/>
        </a:defRPr>
      </a:lvl3pPr>
      <a:lvl4pPr marL="1944688" indent="-322263" algn="l" rtl="0" eaLnBrk="0" fontAlgn="base" hangingPunct="0">
        <a:spcBef>
          <a:spcPct val="20000"/>
        </a:spcBef>
        <a:spcAft>
          <a:spcPct val="0"/>
        </a:spcAft>
        <a:buAutoNum type="alphaLcParenR"/>
        <a:defRPr>
          <a:solidFill>
            <a:schemeClr val="tx1"/>
          </a:solidFill>
          <a:latin typeface="+mn-lt"/>
        </a:defRPr>
      </a:lvl4pPr>
      <a:lvl5pPr marL="2343150" indent="-282575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5pPr>
      <a:lvl6pPr marL="2800350" indent="-282575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6pPr>
      <a:lvl7pPr marL="3257550" indent="-282575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7pPr>
      <a:lvl8pPr marL="3714750" indent="-282575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8pPr>
      <a:lvl9pPr marL="4171950" indent="-282575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2B966971-018A-4CC7-91EA-3937A1CBF52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6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7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8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9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10.bin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1.vml"/><Relationship Id="rId5" Type="http://schemas.openxmlformats.org/officeDocument/2006/relationships/oleObject" Target="../embeddings/oleObject11.bin"/><Relationship Id="rId4" Type="http://schemas.openxmlformats.org/officeDocument/2006/relationships/image" Target="../media/image37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2.vml"/><Relationship Id="rId5" Type="http://schemas.openxmlformats.org/officeDocument/2006/relationships/oleObject" Target="../embeddings/oleObject12.bin"/><Relationship Id="rId4" Type="http://schemas.openxmlformats.org/officeDocument/2006/relationships/image" Target="../media/image37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42.gif"/><Relationship Id="rId4" Type="http://schemas.openxmlformats.org/officeDocument/2006/relationships/oleObject" Target="../embeddings/oleObject13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4.vml"/><Relationship Id="rId5" Type="http://schemas.openxmlformats.org/officeDocument/2006/relationships/oleObject" Target="../embeddings/oleObject14.bin"/><Relationship Id="rId4" Type="http://schemas.openxmlformats.org/officeDocument/2006/relationships/image" Target="../media/image37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oleObject15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6.vml"/><Relationship Id="rId4" Type="http://schemas.openxmlformats.org/officeDocument/2006/relationships/oleObject" Target="../embeddings/oleObject16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oleObject17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18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9.vml"/><Relationship Id="rId4" Type="http://schemas.openxmlformats.org/officeDocument/2006/relationships/oleObject" Target="../embeddings/oleObject19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0.vml"/><Relationship Id="rId5" Type="http://schemas.openxmlformats.org/officeDocument/2006/relationships/oleObject" Target="../embeddings/oleObject22.bin"/><Relationship Id="rId4" Type="http://schemas.openxmlformats.org/officeDocument/2006/relationships/oleObject" Target="../embeddings/oleObject21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oleObject24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26.bin"/><Relationship Id="rId5" Type="http://schemas.openxmlformats.org/officeDocument/2006/relationships/oleObject" Target="../embeddings/oleObject25.bin"/><Relationship Id="rId4" Type="http://schemas.openxmlformats.org/officeDocument/2006/relationships/image" Target="../media/image6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685800" y="3962400"/>
            <a:ext cx="3505200" cy="990600"/>
          </a:xfrm>
        </p:spPr>
        <p:txBody>
          <a:bodyPr>
            <a:normAutofit/>
          </a:bodyPr>
          <a:lstStyle/>
          <a:p>
            <a:pPr algn="l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accent6"/>
                </a:solidFill>
              </a:rPr>
              <a:t>Dr. Ajay </a:t>
            </a:r>
            <a:r>
              <a:rPr lang="en-US" dirty="0" smtClean="0">
                <a:solidFill>
                  <a:schemeClr val="accent6"/>
                </a:solidFill>
              </a:rPr>
              <a:t>G</a:t>
            </a:r>
            <a:r>
              <a:rPr lang="en-US" dirty="0" smtClean="0">
                <a:solidFill>
                  <a:schemeClr val="accent6"/>
                </a:solidFill>
              </a:rPr>
              <a:t>upta</a:t>
            </a:r>
          </a:p>
          <a:p>
            <a:pPr algn="l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accent6"/>
                </a:solidFill>
              </a:rPr>
              <a:t>Assistant Professor</a:t>
            </a:r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457200" y="1524000"/>
            <a:ext cx="7772400" cy="990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</a:rPr>
              <a:t>Infrared Spectroscopy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 descr="alkyne CC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4572000"/>
            <a:ext cx="4038600" cy="14685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506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/>
            <a:r>
              <a:rPr lang="en-US" b="1" dirty="0"/>
              <a:t>IR Spectroscopy</a:t>
            </a:r>
          </a:p>
          <a:p>
            <a:pPr marL="457200" indent="-457200" eaLnBrk="0" hangingPunct="0"/>
            <a:endParaRPr lang="en-US" b="1" dirty="0"/>
          </a:p>
          <a:p>
            <a:pPr marL="969963" lvl="1" indent="-457200" eaLnBrk="0" hangingPunct="0">
              <a:buFontTx/>
              <a:buAutoNum type="alphaUcPeriod" startAt="4"/>
            </a:pPr>
            <a:r>
              <a:rPr lang="en-US" dirty="0"/>
              <a:t>The IR Spectrum</a:t>
            </a:r>
          </a:p>
          <a:p>
            <a:pPr marL="1371600" lvl="2" indent="-457200" eaLnBrk="0" hangingPunct="0">
              <a:buFontTx/>
              <a:buAutoNum type="arabicPeriod" startAt="2"/>
            </a:pPr>
            <a:r>
              <a:rPr lang="en-US" dirty="0"/>
              <a:t>The x-axis of the IR spectrum is in units of </a:t>
            </a:r>
            <a:r>
              <a:rPr lang="en-US" dirty="0" err="1"/>
              <a:t>wavenumbers</a:t>
            </a:r>
            <a:r>
              <a:rPr lang="en-US" dirty="0"/>
              <a:t>, </a:t>
            </a:r>
            <a:r>
              <a:rPr lang="en-US" sz="2000" dirty="0">
                <a:latin typeface="Symbol" pitchFamily="18" charset="2"/>
              </a:rPr>
              <a:t>n</a:t>
            </a:r>
            <a:r>
              <a:rPr lang="en-US" dirty="0"/>
              <a:t>, which is the number of waves per centimeter in units of cm</a:t>
            </a:r>
            <a:r>
              <a:rPr lang="en-US" baseline="30000" dirty="0"/>
              <a:t>-1</a:t>
            </a:r>
            <a:r>
              <a:rPr lang="en-US" dirty="0"/>
              <a:t>  (Remember E = </a:t>
            </a:r>
            <a:r>
              <a:rPr lang="en-US" dirty="0" err="1"/>
              <a:t>h</a:t>
            </a:r>
            <a:r>
              <a:rPr lang="en-US" dirty="0" err="1">
                <a:latin typeface="Symbol" pitchFamily="18" charset="2"/>
              </a:rPr>
              <a:t>n</a:t>
            </a:r>
            <a:r>
              <a:rPr lang="en-US" dirty="0"/>
              <a:t> or E = </a:t>
            </a:r>
            <a:r>
              <a:rPr lang="en-US" dirty="0" err="1"/>
              <a:t>hc</a:t>
            </a:r>
            <a:r>
              <a:rPr lang="en-US" dirty="0"/>
              <a:t>/</a:t>
            </a:r>
            <a:r>
              <a:rPr lang="en-US" dirty="0">
                <a:latin typeface="Symbol" pitchFamily="18" charset="2"/>
              </a:rPr>
              <a:t>l</a:t>
            </a:r>
            <a:r>
              <a:rPr lang="en-US" dirty="0"/>
              <a:t>)</a:t>
            </a:r>
          </a:p>
          <a:p>
            <a:pPr marL="969963" lvl="1" indent="-457200" eaLnBrk="0" hangingPunct="0">
              <a:buFontTx/>
              <a:buAutoNum type="arabicPeriod"/>
            </a:pPr>
            <a:endParaRPr lang="en-US" dirty="0"/>
          </a:p>
          <a:p>
            <a:pPr marL="969963" lvl="1" indent="-457200" eaLnBrk="0" hangingPunct="0">
              <a:buFontTx/>
              <a:buAutoNum type="arabicPeriod"/>
            </a:pPr>
            <a:endParaRPr lang="en-US" dirty="0"/>
          </a:p>
          <a:p>
            <a:pPr marL="969963" lvl="1" indent="-457200" eaLnBrk="0" hangingPunct="0">
              <a:buFontTx/>
              <a:buAutoNum type="arabicPeriod"/>
            </a:pPr>
            <a:endParaRPr lang="en-US" dirty="0"/>
          </a:p>
          <a:p>
            <a:pPr marL="969963" lvl="1" indent="-457200" eaLnBrk="0" hangingPunct="0"/>
            <a:endParaRPr lang="en-US" dirty="0"/>
          </a:p>
          <a:p>
            <a:pPr marL="969963" lvl="1" indent="-457200" eaLnBrk="0" hangingPunct="0">
              <a:buFontTx/>
              <a:buAutoNum type="arabicPeriod"/>
            </a:pPr>
            <a:endParaRPr lang="en-US" dirty="0"/>
          </a:p>
          <a:p>
            <a:pPr marL="969963" lvl="1" indent="-457200" eaLnBrk="0" hangingPunct="0">
              <a:buFontTx/>
              <a:buAutoNum type="arabicPeriod"/>
            </a:pPr>
            <a:endParaRPr lang="en-US" dirty="0"/>
          </a:p>
          <a:p>
            <a:pPr marL="969963" lvl="1" indent="-457200" eaLnBrk="0" hangingPunct="0">
              <a:buFontTx/>
              <a:buAutoNum type="arabicPeriod"/>
            </a:pPr>
            <a:endParaRPr lang="en-US" dirty="0"/>
          </a:p>
          <a:p>
            <a:pPr marL="969963" lvl="1" indent="-457200" eaLnBrk="0" hangingPunct="0">
              <a:buFontTx/>
              <a:buAutoNum type="arabicPeriod"/>
            </a:pPr>
            <a:endParaRPr lang="en-US" dirty="0"/>
          </a:p>
          <a:p>
            <a:pPr marL="969963" lvl="1" indent="-457200" eaLnBrk="0" hangingPunct="0">
              <a:buFontTx/>
              <a:buAutoNum type="arabicPeriod"/>
            </a:pPr>
            <a:endParaRPr lang="en-US" dirty="0"/>
          </a:p>
          <a:p>
            <a:pPr marL="969963" lvl="1" indent="-457200" eaLnBrk="0" hangingPunct="0">
              <a:buFontTx/>
              <a:buAutoNum type="arabicPeriod"/>
            </a:pPr>
            <a:endParaRPr lang="en-US" dirty="0"/>
          </a:p>
          <a:p>
            <a:pPr marL="969963" lvl="1" indent="-457200" eaLnBrk="0" hangingPunct="0">
              <a:buFontTx/>
              <a:buAutoNum type="arabicPeriod"/>
            </a:pPr>
            <a:endParaRPr lang="en-US" dirty="0"/>
          </a:p>
          <a:p>
            <a:pPr marL="969963" lvl="1" indent="-457200" eaLnBrk="0" hangingPunct="0">
              <a:buFontTx/>
              <a:buAutoNum type="arabicPeriod"/>
            </a:pPr>
            <a:endParaRPr lang="en-US" dirty="0"/>
          </a:p>
        </p:txBody>
      </p:sp>
      <p:sp>
        <p:nvSpPr>
          <p:cNvPr id="38916" name="Line 4"/>
          <p:cNvSpPr>
            <a:spLocks noChangeShapeType="1"/>
          </p:cNvSpPr>
          <p:nvPr/>
        </p:nvSpPr>
        <p:spPr bwMode="auto">
          <a:xfrm>
            <a:off x="7391400" y="1219200"/>
            <a:ext cx="152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38917" name="Picture 5" descr="octane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1981200"/>
            <a:ext cx="6194425" cy="291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0" y="0"/>
            <a:ext cx="8610600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eaLnBrk="0" hangingPunct="0"/>
            <a:r>
              <a:rPr lang="en-US" b="1" dirty="0"/>
              <a:t>IR Spectroscopy</a:t>
            </a:r>
          </a:p>
          <a:p>
            <a:pPr marL="457200" indent="-457200" eaLnBrk="0" hangingPunct="0"/>
            <a:endParaRPr lang="en-US" b="1" dirty="0"/>
          </a:p>
          <a:p>
            <a:pPr marL="969963" lvl="1" indent="-457200" eaLnBrk="0" hangingPunct="0">
              <a:buFontTx/>
              <a:buAutoNum type="alphaUcPeriod" startAt="4"/>
            </a:pPr>
            <a:r>
              <a:rPr lang="en-US" dirty="0"/>
              <a:t>The IR Spectrum</a:t>
            </a:r>
          </a:p>
          <a:p>
            <a:pPr marL="1371600" lvl="2" indent="-457200" eaLnBrk="0" hangingPunct="0">
              <a:buFontTx/>
              <a:buAutoNum type="arabicPeriod" startAt="3"/>
            </a:pPr>
            <a:r>
              <a:rPr lang="en-US" dirty="0"/>
              <a:t>This unit is used rather than wavelength (microns) because </a:t>
            </a:r>
            <a:r>
              <a:rPr lang="en-US" dirty="0" err="1"/>
              <a:t>wavenumbers</a:t>
            </a:r>
            <a:r>
              <a:rPr lang="en-US" dirty="0"/>
              <a:t> are directly proportional to the energy of transition being observed – </a:t>
            </a:r>
            <a:r>
              <a:rPr lang="en-US" b="1" i="1" dirty="0" smtClean="0"/>
              <a:t>chemists </a:t>
            </a:r>
            <a:r>
              <a:rPr lang="en-US" b="1" i="1" dirty="0"/>
              <a:t>like this, physicists hate it</a:t>
            </a:r>
          </a:p>
          <a:p>
            <a:pPr marL="1371600" lvl="2" indent="-457200" eaLnBrk="0" hangingPunct="0">
              <a:buFontTx/>
              <a:buAutoNum type="arabicPeriod" startAt="3"/>
            </a:pPr>
            <a:endParaRPr lang="en-US" dirty="0"/>
          </a:p>
          <a:p>
            <a:pPr marL="1828800" lvl="3" indent="-457200" algn="ctr" eaLnBrk="0" hangingPunct="0"/>
            <a:r>
              <a:rPr lang="en-US" i="1" dirty="0"/>
              <a:t>High frequencies and high </a:t>
            </a:r>
            <a:r>
              <a:rPr lang="en-US" i="1" dirty="0" err="1"/>
              <a:t>wavenumbers</a:t>
            </a:r>
            <a:r>
              <a:rPr lang="en-US" i="1" dirty="0"/>
              <a:t> equate higher energy</a:t>
            </a:r>
          </a:p>
          <a:p>
            <a:pPr marL="1828800" lvl="3" indent="-457200" eaLnBrk="0" hangingPunct="0"/>
            <a:r>
              <a:rPr lang="en-US" dirty="0"/>
              <a:t>			</a:t>
            </a:r>
            <a:r>
              <a:rPr lang="en-US" sz="1600" b="1" dirty="0">
                <a:solidFill>
                  <a:schemeClr val="accent6"/>
                </a:solidFill>
              </a:rPr>
              <a:t>is quicker to understand than</a:t>
            </a:r>
          </a:p>
          <a:p>
            <a:pPr marL="1828800" lvl="3" indent="-457200" algn="ctr" eaLnBrk="0" hangingPunct="0"/>
            <a:r>
              <a:rPr lang="en-US" i="1" dirty="0"/>
              <a:t>Short wavelengths equate higher energy</a:t>
            </a:r>
          </a:p>
          <a:p>
            <a:pPr marL="1371600" lvl="2" indent="-457200" eaLnBrk="0" hangingPunct="0">
              <a:buFontTx/>
              <a:buAutoNum type="arabicPeriod" startAt="3"/>
            </a:pPr>
            <a:endParaRPr lang="en-US" dirty="0"/>
          </a:p>
          <a:p>
            <a:pPr marL="1371600" lvl="2" indent="-457200" eaLnBrk="0" hangingPunct="0">
              <a:buFontTx/>
              <a:buAutoNum type="arabicPeriod" startAt="3"/>
            </a:pPr>
            <a:r>
              <a:rPr lang="en-US" dirty="0"/>
              <a:t>This unit is used rather than frequency as the numbers are more “real” than the exponential units of frequency</a:t>
            </a:r>
          </a:p>
          <a:p>
            <a:pPr marL="1371600" lvl="2" indent="-457200" eaLnBrk="0" hangingPunct="0">
              <a:buFontTx/>
              <a:buAutoNum type="arabicPeriod" startAt="3"/>
            </a:pPr>
            <a:endParaRPr lang="en-US" dirty="0"/>
          </a:p>
          <a:p>
            <a:pPr marL="1371600" lvl="2" indent="-457200" eaLnBrk="0" hangingPunct="0">
              <a:buFontTx/>
              <a:buAutoNum type="arabicPeriod" startAt="3"/>
            </a:pPr>
            <a:r>
              <a:rPr lang="en-US" dirty="0"/>
              <a:t>IR spectra are observed for </a:t>
            </a:r>
            <a:r>
              <a:rPr lang="en-US" dirty="0" smtClean="0"/>
              <a:t>the </a:t>
            </a:r>
            <a:r>
              <a:rPr lang="en-US" dirty="0"/>
              <a:t>mid-infrared: </a:t>
            </a:r>
            <a:r>
              <a:rPr lang="en-US" dirty="0" smtClean="0"/>
              <a:t>600-4000 </a:t>
            </a:r>
            <a:r>
              <a:rPr lang="en-US" dirty="0"/>
              <a:t>cm</a:t>
            </a:r>
            <a:r>
              <a:rPr lang="en-US" baseline="30000" dirty="0"/>
              <a:t>-1</a:t>
            </a:r>
          </a:p>
          <a:p>
            <a:pPr marL="1371600" lvl="2" indent="-457200" eaLnBrk="0" hangingPunct="0">
              <a:buFontTx/>
              <a:buAutoNum type="arabicPeriod" startAt="3"/>
            </a:pPr>
            <a:endParaRPr lang="en-US" dirty="0"/>
          </a:p>
          <a:p>
            <a:pPr marL="1371600" lvl="2" indent="-457200" eaLnBrk="0" hangingPunct="0">
              <a:buFontTx/>
              <a:buAutoNum type="arabicPeriod" startAt="3"/>
            </a:pPr>
            <a:r>
              <a:rPr lang="en-US" dirty="0"/>
              <a:t>The peaks are Gaussian distributions of the average energy of a transition</a:t>
            </a:r>
            <a:endParaRPr lang="en-US" baseline="30000" dirty="0"/>
          </a:p>
          <a:p>
            <a:pPr marL="1828800" lvl="3" indent="-457200" eaLnBrk="0" hangingPunct="0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/>
            <a:r>
              <a:rPr lang="en-US" b="1" dirty="0"/>
              <a:t>IR Spectroscopy</a:t>
            </a:r>
          </a:p>
          <a:p>
            <a:pPr marL="457200" indent="-457200" eaLnBrk="0" hangingPunct="0"/>
            <a:endParaRPr lang="en-US" b="1" dirty="0"/>
          </a:p>
          <a:p>
            <a:pPr marL="969963" lvl="1" indent="-457200" eaLnBrk="0" hangingPunct="0">
              <a:buFontTx/>
              <a:buAutoNum type="alphaUcPeriod" startAt="4"/>
            </a:pPr>
            <a:r>
              <a:rPr lang="en-US" dirty="0"/>
              <a:t>The IR Spectrum</a:t>
            </a:r>
          </a:p>
          <a:p>
            <a:pPr marL="1371600" lvl="2" indent="-457200" eaLnBrk="0" hangingPunct="0">
              <a:buFontTx/>
              <a:buAutoNum type="arabicPeriod" startAt="7"/>
            </a:pPr>
            <a:r>
              <a:rPr lang="en-US" dirty="0"/>
              <a:t>In general:</a:t>
            </a:r>
          </a:p>
          <a:p>
            <a:pPr marL="1371600" lvl="2" indent="-457200" eaLnBrk="0" hangingPunct="0"/>
            <a:r>
              <a:rPr lang="en-US" dirty="0"/>
              <a:t>	Lighter atoms will allow the oscillation to be faster – </a:t>
            </a:r>
            <a:r>
              <a:rPr lang="en-US" i="1" dirty="0"/>
              <a:t>higher energy</a:t>
            </a:r>
          </a:p>
          <a:p>
            <a:pPr marL="1828800" lvl="3" indent="-457200" eaLnBrk="0" hangingPunct="0"/>
            <a:r>
              <a:rPr lang="en-US" dirty="0"/>
              <a:t>	This is especially true of bonds to hydrogen – C-H, N-H and O-H</a:t>
            </a:r>
          </a:p>
          <a:p>
            <a:pPr marL="1828800" lvl="3" indent="-457200" eaLnBrk="0" hangingPunct="0"/>
            <a:endParaRPr lang="en-US" dirty="0"/>
          </a:p>
          <a:p>
            <a:pPr marL="1371600" lvl="2" indent="-457200" eaLnBrk="0" hangingPunct="0"/>
            <a:r>
              <a:rPr lang="en-US" dirty="0"/>
              <a:t>	Stronger bonds will have higher energy oscillations</a:t>
            </a:r>
          </a:p>
          <a:p>
            <a:pPr marL="2286000" lvl="4" indent="-457200" eaLnBrk="0" hangingPunct="0"/>
            <a:r>
              <a:rPr lang="en-US" dirty="0"/>
              <a:t>Triple bonds &gt; double bonds &gt; single bonds in energy</a:t>
            </a:r>
          </a:p>
        </p:txBody>
      </p:sp>
      <p:pic>
        <p:nvPicPr>
          <p:cNvPr id="40965" name="Picture 5" descr="octane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2667000"/>
            <a:ext cx="627062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6" name="Line 6"/>
          <p:cNvSpPr>
            <a:spLocks noChangeShapeType="1"/>
          </p:cNvSpPr>
          <p:nvPr/>
        </p:nvSpPr>
        <p:spPr bwMode="auto">
          <a:xfrm flipH="1">
            <a:off x="2057400" y="5867400"/>
            <a:ext cx="1295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3429000" y="5716588"/>
            <a:ext cx="24177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Energy/</a:t>
            </a:r>
            <a:r>
              <a:rPr lang="en-US">
                <a:latin typeface="Symbol" pitchFamily="18" charset="2"/>
              </a:rPr>
              <a:t>n</a:t>
            </a:r>
            <a:r>
              <a:rPr lang="en-US"/>
              <a:t> of oscillation</a:t>
            </a:r>
          </a:p>
        </p:txBody>
      </p:sp>
      <p:sp>
        <p:nvSpPr>
          <p:cNvPr id="40968" name="Line 8"/>
          <p:cNvSpPr>
            <a:spLocks noChangeShapeType="1"/>
          </p:cNvSpPr>
          <p:nvPr/>
        </p:nvSpPr>
        <p:spPr bwMode="auto">
          <a:xfrm flipH="1">
            <a:off x="5791200" y="5867400"/>
            <a:ext cx="23622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4"/>
          <p:cNvSpPr txBox="1">
            <a:spLocks noChangeArrowheads="1"/>
          </p:cNvSpPr>
          <p:nvPr/>
        </p:nvSpPr>
        <p:spPr bwMode="auto">
          <a:xfrm>
            <a:off x="0" y="533400"/>
            <a:ext cx="8839200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917575" lvl="1" indent="-460375">
              <a:buFontTx/>
              <a:buAutoNum type="alphaUcPeriod" startAt="5"/>
            </a:pPr>
            <a:r>
              <a:rPr lang="en-US" dirty="0">
                <a:latin typeface="Arial" charset="0"/>
              </a:rPr>
              <a:t>The IR Spectrum – The detection of different bonds</a:t>
            </a:r>
          </a:p>
          <a:p>
            <a:pPr marL="1489075" lvl="2" indent="-457200">
              <a:buFontTx/>
              <a:buAutoNum type="arabicPeriod" startAt="7"/>
            </a:pPr>
            <a:r>
              <a:rPr lang="en-US" dirty="0">
                <a:latin typeface="Arial" charset="0"/>
              </a:rPr>
              <a:t>As opposed to chromatography or other spectroscopic methods, the area of a IR band (or peak) is not </a:t>
            </a:r>
            <a:r>
              <a:rPr lang="en-US" b="1" i="1" dirty="0">
                <a:latin typeface="Arial" charset="0"/>
              </a:rPr>
              <a:t>directly</a:t>
            </a:r>
            <a:r>
              <a:rPr lang="en-US" dirty="0">
                <a:latin typeface="Arial" charset="0"/>
              </a:rPr>
              <a:t> proportional to concentration of the functional group producing the peak</a:t>
            </a:r>
          </a:p>
          <a:p>
            <a:pPr marL="1489075" lvl="2" indent="-457200">
              <a:buFontTx/>
              <a:buAutoNum type="arabicPeriod" startAt="7"/>
            </a:pPr>
            <a:endParaRPr lang="en-US" dirty="0">
              <a:latin typeface="Arial" charset="0"/>
            </a:endParaRPr>
          </a:p>
          <a:p>
            <a:pPr marL="1489075" lvl="2" indent="-457200">
              <a:buFontTx/>
              <a:buAutoNum type="arabicPeriod" startAt="7"/>
            </a:pPr>
            <a:r>
              <a:rPr lang="en-US" dirty="0">
                <a:latin typeface="Arial" charset="0"/>
              </a:rPr>
              <a:t>The intensity of an IR band is affected by two primary factors:</a:t>
            </a:r>
          </a:p>
          <a:p>
            <a:pPr marL="2112963" lvl="3" indent="-457200"/>
            <a:r>
              <a:rPr lang="en-US" i="1" dirty="0">
                <a:solidFill>
                  <a:schemeClr val="accent6"/>
                </a:solidFill>
                <a:latin typeface="Arial" charset="0"/>
              </a:rPr>
              <a:t>Whether the vibration is one of stretching or bending</a:t>
            </a:r>
          </a:p>
          <a:p>
            <a:pPr marL="2112963" lvl="3" indent="-457200">
              <a:buFontTx/>
              <a:buChar char="•"/>
            </a:pPr>
            <a:endParaRPr lang="en-US" i="1" dirty="0">
              <a:solidFill>
                <a:schemeClr val="accent6"/>
              </a:solidFill>
              <a:latin typeface="Arial" charset="0"/>
            </a:endParaRPr>
          </a:p>
          <a:p>
            <a:pPr marL="2112963" lvl="3" indent="-457200"/>
            <a:r>
              <a:rPr lang="en-US" i="1" dirty="0" err="1">
                <a:solidFill>
                  <a:schemeClr val="accent6"/>
                </a:solidFill>
                <a:latin typeface="Arial" charset="0"/>
              </a:rPr>
              <a:t>Electronegativity</a:t>
            </a:r>
            <a:r>
              <a:rPr lang="en-US" i="1" dirty="0">
                <a:solidFill>
                  <a:schemeClr val="accent6"/>
                </a:solidFill>
                <a:latin typeface="Arial" charset="0"/>
              </a:rPr>
              <a:t> difference of the atoms involved in the bond</a:t>
            </a:r>
          </a:p>
          <a:p>
            <a:pPr marL="2112963" lvl="3" indent="-457200"/>
            <a:endParaRPr lang="en-US" i="1" dirty="0">
              <a:latin typeface="Arial" charset="0"/>
            </a:endParaRPr>
          </a:p>
          <a:p>
            <a:pPr marL="2112963" lvl="3" indent="-457200">
              <a:buFontTx/>
              <a:buChar char="•"/>
            </a:pPr>
            <a:r>
              <a:rPr lang="en-US" dirty="0">
                <a:latin typeface="Arial" charset="0"/>
              </a:rPr>
              <a:t>For both effects, the greater the change in dipole moment in a given vibration or bend, the larger the peak.</a:t>
            </a:r>
          </a:p>
          <a:p>
            <a:pPr marL="2112963" lvl="3" indent="-457200">
              <a:buFontTx/>
              <a:buChar char="•"/>
            </a:pPr>
            <a:endParaRPr lang="en-US" dirty="0">
              <a:latin typeface="Arial" charset="0"/>
            </a:endParaRPr>
          </a:p>
          <a:p>
            <a:pPr marL="2112963" lvl="3" indent="-457200">
              <a:buFontTx/>
              <a:buChar char="•"/>
            </a:pPr>
            <a:r>
              <a:rPr lang="en-US" dirty="0">
                <a:latin typeface="Arial" charset="0"/>
              </a:rPr>
              <a:t>The greater the difference in </a:t>
            </a:r>
            <a:r>
              <a:rPr lang="en-US" dirty="0" err="1">
                <a:latin typeface="Arial" charset="0"/>
              </a:rPr>
              <a:t>electronegativity</a:t>
            </a:r>
            <a:r>
              <a:rPr lang="en-US" dirty="0">
                <a:latin typeface="Arial" charset="0"/>
              </a:rPr>
              <a:t> between the atoms involved in bonding, the larger the dipole moment</a:t>
            </a:r>
          </a:p>
          <a:p>
            <a:pPr marL="2684463" lvl="4" indent="-457200">
              <a:buFontTx/>
              <a:buChar char="•"/>
            </a:pPr>
            <a:endParaRPr lang="en-US" dirty="0">
              <a:latin typeface="Arial" charset="0"/>
            </a:endParaRPr>
          </a:p>
          <a:p>
            <a:pPr marL="2112963" lvl="3" indent="-457200">
              <a:buFontTx/>
              <a:buChar char="•"/>
            </a:pPr>
            <a:r>
              <a:rPr lang="en-US" dirty="0">
                <a:latin typeface="Arial" charset="0"/>
              </a:rPr>
              <a:t>Typically, stretching will change dipole moment more than bending</a:t>
            </a:r>
          </a:p>
          <a:p>
            <a:pPr marL="1489075" lvl="2" indent="-457200">
              <a:buFontTx/>
              <a:buAutoNum type="arabicPeriod" startAt="7"/>
            </a:pPr>
            <a:endParaRPr lang="en-US" dirty="0">
              <a:latin typeface="Arial" charset="0"/>
            </a:endParaRPr>
          </a:p>
          <a:p>
            <a:pPr marL="1489075" lvl="2" indent="-457200">
              <a:buFontTx/>
              <a:buAutoNum type="arabicPeriod" startAt="7"/>
            </a:pPr>
            <a:endParaRPr lang="en-US" dirty="0">
              <a:latin typeface="Arial" charset="0"/>
            </a:endParaRPr>
          </a:p>
        </p:txBody>
      </p:sp>
      <p:sp>
        <p:nvSpPr>
          <p:cNvPr id="41987" name="Text Box 6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Infrared Spectroscopy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4"/>
          <p:cNvSpPr txBox="1">
            <a:spLocks noChangeArrowheads="1"/>
          </p:cNvSpPr>
          <p:nvPr/>
        </p:nvSpPr>
        <p:spPr bwMode="auto">
          <a:xfrm>
            <a:off x="0" y="533400"/>
            <a:ext cx="883920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917575" lvl="1" indent="-460375">
              <a:buFontTx/>
              <a:buAutoNum type="alphaUcPeriod" startAt="5"/>
            </a:pPr>
            <a:r>
              <a:rPr lang="en-US" dirty="0">
                <a:latin typeface="Arial" charset="0"/>
              </a:rPr>
              <a:t>The IR Spectrum – The detection of different bonds</a:t>
            </a:r>
          </a:p>
          <a:p>
            <a:pPr marL="1489075" lvl="2" indent="-457200">
              <a:buFontTx/>
              <a:buAutoNum type="arabicPeriod" startAt="9"/>
            </a:pPr>
            <a:r>
              <a:rPr lang="en-US" dirty="0">
                <a:latin typeface="Arial" charset="0"/>
              </a:rPr>
              <a:t>It is important to make note of peak intensities to show the effect of these factors:</a:t>
            </a:r>
          </a:p>
          <a:p>
            <a:pPr marL="1489075" lvl="2" indent="-457200">
              <a:buFontTx/>
              <a:buAutoNum type="arabicPeriod" startAt="9"/>
            </a:pPr>
            <a:endParaRPr lang="en-US" dirty="0">
              <a:latin typeface="Arial" charset="0"/>
            </a:endParaRPr>
          </a:p>
          <a:p>
            <a:pPr marL="2112963" lvl="3" indent="-457200">
              <a:buFontTx/>
              <a:buChar char="•"/>
            </a:pPr>
            <a:r>
              <a:rPr lang="en-US" b="1" i="1" dirty="0">
                <a:latin typeface="Arial" charset="0"/>
              </a:rPr>
              <a:t>Strong (s) </a:t>
            </a:r>
            <a:r>
              <a:rPr lang="en-US" dirty="0">
                <a:latin typeface="Arial" charset="0"/>
              </a:rPr>
              <a:t>– peak is tall, transmittance is low (0-35 %)</a:t>
            </a:r>
          </a:p>
          <a:p>
            <a:pPr marL="2112963" lvl="3" indent="-457200">
              <a:buFontTx/>
              <a:buChar char="•"/>
            </a:pPr>
            <a:endParaRPr lang="en-US" dirty="0">
              <a:latin typeface="Arial" charset="0"/>
            </a:endParaRPr>
          </a:p>
          <a:p>
            <a:pPr marL="2112963" lvl="3" indent="-457200">
              <a:buFontTx/>
              <a:buChar char="•"/>
            </a:pPr>
            <a:r>
              <a:rPr lang="en-US" b="1" i="1" dirty="0">
                <a:latin typeface="Arial" charset="0"/>
              </a:rPr>
              <a:t>Medium (m)</a:t>
            </a:r>
            <a:r>
              <a:rPr lang="en-US" dirty="0">
                <a:latin typeface="Arial" charset="0"/>
              </a:rPr>
              <a:t> – peak is mid-height (75-35%)</a:t>
            </a:r>
          </a:p>
          <a:p>
            <a:pPr marL="2112963" lvl="3" indent="-457200">
              <a:buFontTx/>
              <a:buChar char="•"/>
            </a:pPr>
            <a:endParaRPr lang="en-US" dirty="0">
              <a:latin typeface="Arial" charset="0"/>
            </a:endParaRPr>
          </a:p>
          <a:p>
            <a:pPr marL="2112963" lvl="3" indent="-457200">
              <a:buFontTx/>
              <a:buChar char="•"/>
            </a:pPr>
            <a:r>
              <a:rPr lang="en-US" b="1" i="1" dirty="0">
                <a:latin typeface="Arial" charset="0"/>
              </a:rPr>
              <a:t>Weak</a:t>
            </a:r>
            <a:r>
              <a:rPr lang="en-US" dirty="0">
                <a:latin typeface="Arial" charset="0"/>
              </a:rPr>
              <a:t> </a:t>
            </a:r>
            <a:r>
              <a:rPr lang="en-US" b="1" dirty="0">
                <a:latin typeface="Arial" charset="0"/>
              </a:rPr>
              <a:t>(w)</a:t>
            </a:r>
            <a:r>
              <a:rPr lang="en-US" dirty="0">
                <a:latin typeface="Arial" charset="0"/>
              </a:rPr>
              <a:t> – peak is short, transmittance is high (90-75%)</a:t>
            </a:r>
          </a:p>
          <a:p>
            <a:pPr marL="2112963" lvl="3" indent="-457200">
              <a:buFontTx/>
              <a:buChar char="•"/>
            </a:pPr>
            <a:endParaRPr lang="en-US" dirty="0">
              <a:latin typeface="Arial" charset="0"/>
            </a:endParaRPr>
          </a:p>
          <a:p>
            <a:pPr marL="2112963" lvl="3" indent="-457200">
              <a:buFontTx/>
              <a:buChar char="•"/>
            </a:pPr>
            <a:r>
              <a:rPr lang="en-US" b="1" i="1" dirty="0">
                <a:latin typeface="Arial" charset="0"/>
              </a:rPr>
              <a:t>* Broad (</a:t>
            </a:r>
            <a:r>
              <a:rPr lang="en-US" b="1" i="1" dirty="0" err="1">
                <a:latin typeface="Arial" charset="0"/>
              </a:rPr>
              <a:t>br</a:t>
            </a:r>
            <a:r>
              <a:rPr lang="en-US" b="1" i="1" dirty="0">
                <a:latin typeface="Arial" charset="0"/>
              </a:rPr>
              <a:t>) </a:t>
            </a:r>
            <a:r>
              <a:rPr lang="en-US" dirty="0">
                <a:latin typeface="Arial" charset="0"/>
              </a:rPr>
              <a:t>– if the Gaussian distribution is abnormally broad</a:t>
            </a:r>
          </a:p>
          <a:p>
            <a:pPr marL="2112963" lvl="3" indent="-457200"/>
            <a:r>
              <a:rPr lang="en-US" i="1" dirty="0">
                <a:latin typeface="Arial" charset="0"/>
              </a:rPr>
              <a:t>	(*this is more for describing a bond that spans many energies)</a:t>
            </a:r>
          </a:p>
          <a:p>
            <a:pPr marL="2112963" lvl="3" indent="-457200"/>
            <a:r>
              <a:rPr lang="en-US" i="1" dirty="0">
                <a:latin typeface="Arial" charset="0"/>
              </a:rPr>
              <a:t>	</a:t>
            </a:r>
          </a:p>
          <a:p>
            <a:pPr marL="2112963" lvl="3" indent="-457200"/>
            <a:r>
              <a:rPr lang="en-US" i="1" dirty="0">
                <a:latin typeface="Arial" charset="0"/>
              </a:rPr>
              <a:t>	</a:t>
            </a:r>
            <a:r>
              <a:rPr lang="en-US" i="1" dirty="0">
                <a:solidFill>
                  <a:schemeClr val="accent6"/>
                </a:solidFill>
                <a:latin typeface="Arial" charset="0"/>
              </a:rPr>
              <a:t>Exact transmittance values are rarely recorded</a:t>
            </a:r>
            <a:endParaRPr lang="en-US" dirty="0">
              <a:solidFill>
                <a:schemeClr val="accent6"/>
              </a:solidFill>
              <a:latin typeface="Arial" charset="0"/>
            </a:endParaRPr>
          </a:p>
        </p:txBody>
      </p:sp>
      <p:sp>
        <p:nvSpPr>
          <p:cNvPr id="43011" name="Text Box 23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Infrared Spectroscopy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3"/>
          <p:cNvSpPr txBox="1">
            <a:spLocks noChangeArrowheads="1"/>
          </p:cNvSpPr>
          <p:nvPr/>
        </p:nvSpPr>
        <p:spPr bwMode="auto">
          <a:xfrm>
            <a:off x="517525" y="395288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000" b="1">
              <a:latin typeface="Times New Roman" pitchFamily="18" charset="0"/>
            </a:endParaRPr>
          </a:p>
        </p:txBody>
      </p:sp>
      <p:sp>
        <p:nvSpPr>
          <p:cNvPr id="44035" name="Text Box 4"/>
          <p:cNvSpPr txBox="1">
            <a:spLocks noChangeArrowheads="1"/>
          </p:cNvSpPr>
          <p:nvPr/>
        </p:nvSpPr>
        <p:spPr bwMode="auto">
          <a:xfrm>
            <a:off x="0" y="533400"/>
            <a:ext cx="861060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609600" indent="-609600"/>
            <a:r>
              <a:rPr lang="en-US" dirty="0">
                <a:latin typeface="Arial" charset="0"/>
              </a:rPr>
              <a:t>II. 	Infrared Group Analysis</a:t>
            </a:r>
          </a:p>
          <a:p>
            <a:pPr marL="609600" indent="-609600"/>
            <a:r>
              <a:rPr lang="en-US" dirty="0">
                <a:latin typeface="Arial" charset="0"/>
              </a:rPr>
              <a:t>	A.  General </a:t>
            </a:r>
          </a:p>
          <a:p>
            <a:pPr marL="1524000" lvl="2" indent="-609600">
              <a:buFontTx/>
              <a:buAutoNum type="arabicPeriod"/>
            </a:pPr>
            <a:r>
              <a:rPr lang="en-US" dirty="0">
                <a:latin typeface="Arial" charset="0"/>
              </a:rPr>
              <a:t>The primary use of the IR </a:t>
            </a:r>
            <a:r>
              <a:rPr lang="en-US" dirty="0" smtClean="0">
                <a:latin typeface="Arial" charset="0"/>
              </a:rPr>
              <a:t>is </a:t>
            </a:r>
            <a:r>
              <a:rPr lang="en-US" dirty="0">
                <a:latin typeface="Arial" charset="0"/>
              </a:rPr>
              <a:t>to </a:t>
            </a:r>
            <a:r>
              <a:rPr lang="en-US" b="1" i="1" dirty="0">
                <a:solidFill>
                  <a:schemeClr val="accent6"/>
                </a:solidFill>
                <a:latin typeface="Arial" charset="0"/>
              </a:rPr>
              <a:t>detect functional groups</a:t>
            </a:r>
          </a:p>
          <a:p>
            <a:pPr marL="1524000" lvl="2" indent="-609600"/>
            <a:r>
              <a:rPr lang="en-US" b="1" i="1" dirty="0">
                <a:latin typeface="Arial" charset="0"/>
              </a:rPr>
              <a:t> </a:t>
            </a:r>
          </a:p>
          <a:p>
            <a:pPr marL="1524000" lvl="2" indent="-609600" algn="just">
              <a:buFontTx/>
              <a:buAutoNum type="arabicPeriod" startAt="2"/>
            </a:pPr>
            <a:r>
              <a:rPr lang="en-US" dirty="0">
                <a:latin typeface="Arial" charset="0"/>
              </a:rPr>
              <a:t>Because the IR looks at the interaction of the EM spectrum with actual bonds, it provides a unique qualitative probe into the functionality of a molecule, as functional groups are merely different configurations of different types of bonds</a:t>
            </a:r>
          </a:p>
          <a:p>
            <a:pPr marL="1524000" lvl="2" indent="-609600">
              <a:buFontTx/>
              <a:buAutoNum type="arabicPeriod" startAt="2"/>
            </a:pPr>
            <a:endParaRPr lang="en-US" dirty="0">
              <a:latin typeface="Arial" charset="0"/>
            </a:endParaRPr>
          </a:p>
          <a:p>
            <a:pPr marL="1524000" lvl="2" indent="-609600" algn="just">
              <a:buFontTx/>
              <a:buAutoNum type="arabicPeriod" startAt="2"/>
            </a:pPr>
            <a:r>
              <a:rPr lang="en-US" dirty="0">
                <a:latin typeface="Arial" charset="0"/>
              </a:rPr>
              <a:t>Since most “types” of bonds in covalent molecules have roughly the same energy, i.e., C=C and C=O bonds, C-H and N-H bonds they show up in similar regions of the IR spectrum</a:t>
            </a:r>
          </a:p>
          <a:p>
            <a:pPr marL="1524000" lvl="2" indent="-609600">
              <a:buFontTx/>
              <a:buAutoNum type="arabicPeriod" startAt="2"/>
            </a:pPr>
            <a:endParaRPr lang="en-US" dirty="0">
              <a:latin typeface="Arial" charset="0"/>
            </a:endParaRPr>
          </a:p>
          <a:p>
            <a:pPr marL="1524000" lvl="2" indent="-609600">
              <a:buFontTx/>
              <a:buAutoNum type="arabicPeriod" startAt="2"/>
            </a:pPr>
            <a:r>
              <a:rPr lang="en-US" dirty="0">
                <a:latin typeface="Arial" charset="0"/>
              </a:rPr>
              <a:t>Remember all organic functional groups are made of multiple bonds and therefore show up as multiple IR bands (peaks)</a:t>
            </a:r>
          </a:p>
        </p:txBody>
      </p:sp>
      <p:sp>
        <p:nvSpPr>
          <p:cNvPr id="44036" name="Text Box 110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Infrared Spectroscopy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2" descr="octane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2057400"/>
            <a:ext cx="7261225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517525" y="395288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000" b="1">
              <a:latin typeface="Times New Roman" pitchFamily="18" charset="0"/>
            </a:endParaRP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0" y="533400"/>
            <a:ext cx="9144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09600" indent="-609600"/>
            <a:r>
              <a:rPr lang="en-US">
                <a:latin typeface="Arial" charset="0"/>
              </a:rPr>
              <a:t>II. 	Infrared Group Analysis</a:t>
            </a:r>
          </a:p>
          <a:p>
            <a:pPr marL="609600" indent="-609600"/>
            <a:r>
              <a:rPr lang="en-US">
                <a:latin typeface="Arial" charset="0"/>
              </a:rPr>
              <a:t>	A.  General </a:t>
            </a:r>
          </a:p>
          <a:p>
            <a:pPr marL="1524000" lvl="2" indent="-609600">
              <a:buFontTx/>
              <a:buAutoNum type="arabicPeriod" startAt="5"/>
            </a:pPr>
            <a:r>
              <a:rPr lang="en-US">
                <a:latin typeface="Arial" charset="0"/>
              </a:rPr>
              <a:t>The four primary regions of the IR spectrum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762000" y="5486400"/>
            <a:ext cx="1109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>
                <a:latin typeface="Arial" charset="0"/>
              </a:rPr>
              <a:t>4000 cm</a:t>
            </a:r>
            <a:r>
              <a:rPr lang="en-US" sz="1600" b="1" baseline="30000">
                <a:latin typeface="Arial" charset="0"/>
              </a:rPr>
              <a:t>-1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2895600" y="5486400"/>
            <a:ext cx="1109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Arial" charset="0"/>
              </a:rPr>
              <a:t>2700 cm</a:t>
            </a:r>
            <a:r>
              <a:rPr lang="en-US" sz="1600" b="1" baseline="30000" dirty="0">
                <a:latin typeface="Arial" charset="0"/>
              </a:rPr>
              <a:t>-1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4038600" y="5486400"/>
            <a:ext cx="1109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Arial" charset="0"/>
              </a:rPr>
              <a:t>2000 cm</a:t>
            </a:r>
            <a:r>
              <a:rPr lang="en-US" sz="1600" b="1" baseline="30000" dirty="0">
                <a:latin typeface="Arial" charset="0"/>
              </a:rPr>
              <a:t>-1</a:t>
            </a: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5029200" y="5486400"/>
            <a:ext cx="11096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latin typeface="Arial" charset="0"/>
              </a:rPr>
              <a:t>1600 cm</a:t>
            </a:r>
            <a:r>
              <a:rPr lang="en-US" sz="1600" b="1" baseline="30000" dirty="0">
                <a:latin typeface="Arial" charset="0"/>
              </a:rPr>
              <a:t>-1</a:t>
            </a: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7848600" y="5486400"/>
            <a:ext cx="9969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 smtClean="0">
                <a:latin typeface="Arial" charset="0"/>
              </a:rPr>
              <a:t>600 </a:t>
            </a:r>
            <a:r>
              <a:rPr lang="en-US" sz="1600" b="1" dirty="0">
                <a:latin typeface="Arial" charset="0"/>
              </a:rPr>
              <a:t>cm</a:t>
            </a:r>
            <a:r>
              <a:rPr lang="en-US" sz="1600" b="1" baseline="30000" dirty="0">
                <a:latin typeface="Arial" charset="0"/>
              </a:rPr>
              <a:t>-1</a:t>
            </a:r>
          </a:p>
        </p:txBody>
      </p:sp>
      <p:graphicFrame>
        <p:nvGraphicFramePr>
          <p:cNvPr id="162870" name="Group 54"/>
          <p:cNvGraphicFramePr>
            <a:graphicFrameLocks noGrp="1"/>
          </p:cNvGraphicFramePr>
          <p:nvPr/>
        </p:nvGraphicFramePr>
        <p:xfrm>
          <a:off x="1295400" y="2209800"/>
          <a:ext cx="7086600" cy="3048000"/>
        </p:xfrm>
        <a:graphic>
          <a:graphicData uri="http://schemas.openxmlformats.org/drawingml/2006/table">
            <a:tbl>
              <a:tblPr/>
              <a:tblGrid>
                <a:gridCol w="2057400"/>
                <a:gridCol w="1259732"/>
                <a:gridCol w="904672"/>
                <a:gridCol w="2864796"/>
              </a:tblGrid>
              <a:tr h="304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O-H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N-H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C-H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C≡C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C≡N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C=O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C=N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C=C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Fingerprint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Region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C-C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C-N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C-O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36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45079" name="Text Box 55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Infrared Spectroscopy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524000" y="1676400"/>
            <a:ext cx="13099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Bonds to H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048000" y="1676400"/>
            <a:ext cx="14606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Triple bonds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419600" y="1676400"/>
            <a:ext cx="15969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 bonds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324600" y="1676400"/>
            <a:ext cx="15183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Single Bonds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9"/>
          <p:cNvSpPr txBox="1">
            <a:spLocks noChangeArrowheads="1"/>
          </p:cNvSpPr>
          <p:nvPr/>
        </p:nvSpPr>
        <p:spPr bwMode="auto">
          <a:xfrm>
            <a:off x="0" y="533400"/>
            <a:ext cx="5867400" cy="1980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973138" lvl="1" indent="-457200">
              <a:buFontTx/>
              <a:buAutoNum type="arabicPeriod"/>
            </a:pPr>
            <a:r>
              <a:rPr lang="en-US" sz="1600" b="1" dirty="0" err="1" smtClean="0">
                <a:solidFill>
                  <a:schemeClr val="accent6"/>
                </a:solidFill>
                <a:latin typeface="Arial" charset="0"/>
              </a:rPr>
              <a:t>Alkanes</a:t>
            </a:r>
            <a:r>
              <a:rPr lang="en-US" sz="1600" dirty="0" smtClean="0">
                <a:latin typeface="Arial" charset="0"/>
              </a:rPr>
              <a:t> </a:t>
            </a:r>
            <a:r>
              <a:rPr lang="en-US" sz="1600" dirty="0">
                <a:latin typeface="Arial" charset="0"/>
              </a:rPr>
              <a:t>– combination of C-C and C-H bonds</a:t>
            </a:r>
            <a:endParaRPr lang="en-US" sz="1600" baseline="30000" dirty="0">
              <a:latin typeface="Arial" charset="0"/>
            </a:endParaRPr>
          </a:p>
          <a:p>
            <a:pPr marL="1371600" lvl="2" indent="-284163">
              <a:buFontTx/>
              <a:buChar char="•"/>
            </a:pPr>
            <a:r>
              <a:rPr lang="en-US" sz="1600" dirty="0" smtClean="0">
                <a:latin typeface="Arial" charset="0"/>
              </a:rPr>
              <a:t>C-C </a:t>
            </a:r>
            <a:r>
              <a:rPr lang="en-US" sz="1600" dirty="0">
                <a:latin typeface="Arial" charset="0"/>
              </a:rPr>
              <a:t>stretches and bends </a:t>
            </a:r>
            <a:r>
              <a:rPr lang="en-US" sz="1600" dirty="0" smtClean="0">
                <a:latin typeface="Arial" charset="0"/>
              </a:rPr>
              <a:t>1360-1470 cm</a:t>
            </a:r>
            <a:r>
              <a:rPr lang="en-US" sz="1600" baseline="30000" dirty="0" smtClean="0">
                <a:latin typeface="Arial" charset="0"/>
              </a:rPr>
              <a:t>-1</a:t>
            </a:r>
          </a:p>
          <a:p>
            <a:pPr marL="1371600" lvl="2" indent="-284163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1371600" lvl="2" indent="-284163">
              <a:buFontTx/>
              <a:buChar char="•"/>
            </a:pPr>
            <a:r>
              <a:rPr lang="en-US" sz="1600" dirty="0" smtClean="0">
                <a:latin typeface="Arial" charset="0"/>
              </a:rPr>
              <a:t>CH</a:t>
            </a:r>
            <a:r>
              <a:rPr lang="en-US" sz="1600" baseline="-25000" dirty="0" smtClean="0">
                <a:latin typeface="Arial" charset="0"/>
              </a:rPr>
              <a:t>2</a:t>
            </a:r>
            <a:r>
              <a:rPr lang="en-US" sz="1600" dirty="0" smtClean="0">
                <a:latin typeface="Arial" charset="0"/>
              </a:rPr>
              <a:t>-CH</a:t>
            </a:r>
            <a:r>
              <a:rPr lang="en-US" sz="1600" baseline="-25000" dirty="0" smtClean="0">
                <a:latin typeface="Arial" charset="0"/>
              </a:rPr>
              <a:t>2</a:t>
            </a:r>
            <a:r>
              <a:rPr lang="en-US" sz="1600" dirty="0" smtClean="0">
                <a:latin typeface="Arial" charset="0"/>
              </a:rPr>
              <a:t> </a:t>
            </a:r>
            <a:r>
              <a:rPr lang="en-US" sz="1600" dirty="0">
                <a:latin typeface="Arial" charset="0"/>
              </a:rPr>
              <a:t>bond </a:t>
            </a:r>
            <a:r>
              <a:rPr lang="en-US" sz="1600" dirty="0" smtClean="0">
                <a:latin typeface="Arial" charset="0"/>
              </a:rPr>
              <a:t>1450-1470 cm</a:t>
            </a:r>
            <a:r>
              <a:rPr lang="en-US" sz="1600" baseline="30000" dirty="0" smtClean="0">
                <a:latin typeface="Arial" charset="0"/>
              </a:rPr>
              <a:t>-1</a:t>
            </a:r>
          </a:p>
          <a:p>
            <a:pPr marL="1371600" lvl="2" indent="-284163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371600" lvl="2" indent="-284163">
              <a:buFontTx/>
              <a:buChar char="•"/>
            </a:pPr>
            <a:r>
              <a:rPr lang="en-US" sz="1600" dirty="0" smtClean="0">
                <a:latin typeface="Arial" charset="0"/>
              </a:rPr>
              <a:t>CH</a:t>
            </a:r>
            <a:r>
              <a:rPr lang="en-US" sz="1600" baseline="-25000" dirty="0" smtClean="0">
                <a:latin typeface="Arial" charset="0"/>
              </a:rPr>
              <a:t>2</a:t>
            </a:r>
            <a:r>
              <a:rPr lang="en-US" sz="1600" dirty="0" smtClean="0">
                <a:latin typeface="Arial" charset="0"/>
              </a:rPr>
              <a:t>-CH</a:t>
            </a:r>
            <a:r>
              <a:rPr lang="en-US" sz="1600" baseline="-25000" dirty="0" smtClean="0">
                <a:latin typeface="Arial" charset="0"/>
              </a:rPr>
              <a:t>3</a:t>
            </a:r>
            <a:r>
              <a:rPr lang="en-US" sz="1600" dirty="0" smtClean="0">
                <a:latin typeface="Arial" charset="0"/>
              </a:rPr>
              <a:t> </a:t>
            </a:r>
            <a:r>
              <a:rPr lang="en-US" sz="1600" dirty="0">
                <a:latin typeface="Arial" charset="0"/>
              </a:rPr>
              <a:t>bond </a:t>
            </a:r>
            <a:r>
              <a:rPr lang="en-US" sz="1600" dirty="0" smtClean="0">
                <a:latin typeface="Arial" charset="0"/>
              </a:rPr>
              <a:t>1360-1390 cm</a:t>
            </a:r>
            <a:r>
              <a:rPr lang="en-US" sz="1600" baseline="30000" dirty="0" smtClean="0">
                <a:latin typeface="Arial" charset="0"/>
              </a:rPr>
              <a:t>-1</a:t>
            </a:r>
          </a:p>
          <a:p>
            <a:pPr marL="1371600" lvl="2" indent="-284163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1371600" lvl="2" indent="-284163">
              <a:buFontTx/>
              <a:buChar char="•"/>
            </a:pPr>
            <a:r>
              <a:rPr lang="en-US" sz="1600" dirty="0" smtClean="0">
                <a:latin typeface="Arial" charset="0"/>
              </a:rPr>
              <a:t>sp</a:t>
            </a:r>
            <a:r>
              <a:rPr lang="en-US" sz="1600" baseline="30000" dirty="0" smtClean="0">
                <a:latin typeface="Arial" charset="0"/>
              </a:rPr>
              <a:t>3</a:t>
            </a:r>
            <a:r>
              <a:rPr lang="en-US" sz="1600" dirty="0" smtClean="0">
                <a:latin typeface="Arial" charset="0"/>
              </a:rPr>
              <a:t> </a:t>
            </a:r>
            <a:r>
              <a:rPr lang="en-US" sz="1600" dirty="0">
                <a:latin typeface="Arial" charset="0"/>
              </a:rPr>
              <a:t>C-H between 2800-3000 </a:t>
            </a:r>
            <a:r>
              <a:rPr lang="en-US" sz="1600" dirty="0" smtClean="0">
                <a:latin typeface="Arial" charset="0"/>
              </a:rPr>
              <a:t>cm</a:t>
            </a:r>
            <a:r>
              <a:rPr lang="en-US" sz="1600" baseline="30000" dirty="0" smtClean="0">
                <a:latin typeface="Arial" charset="0"/>
              </a:rPr>
              <a:t>-1</a:t>
            </a:r>
            <a:endParaRPr lang="en-US" sz="1600" baseline="30000" dirty="0">
              <a:latin typeface="Arial" charset="0"/>
            </a:endParaRPr>
          </a:p>
        </p:txBody>
      </p:sp>
      <p:sp>
        <p:nvSpPr>
          <p:cNvPr id="1028" name="Text Box 17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/>
              <a:t>Infrared Spectroscopy</a:t>
            </a:r>
          </a:p>
        </p:txBody>
      </p:sp>
      <p:pic>
        <p:nvPicPr>
          <p:cNvPr id="1029" name="Picture 12" descr="octane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8720" y="2971799"/>
            <a:ext cx="7378537" cy="347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6035040" y="182880"/>
            <a:ext cx="2971800" cy="13716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/>
          <a:lstStyle/>
          <a:p>
            <a:pPr algn="ctr" eaLnBrk="0" hangingPunct="0">
              <a:defRPr/>
            </a:pPr>
            <a:r>
              <a:rPr lang="en-US" dirty="0">
                <a:latin typeface="Arial" charset="0"/>
              </a:rPr>
              <a:t>Octane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819400" y="3048000"/>
            <a:ext cx="457200" cy="3200400"/>
          </a:xfrm>
          <a:prstGeom prst="roundRect">
            <a:avLst/>
          </a:prstGeom>
          <a:solidFill>
            <a:srgbClr val="0070C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5791200" y="3085170"/>
            <a:ext cx="533400" cy="1981200"/>
          </a:xfrm>
          <a:prstGeom prst="roundRect">
            <a:avLst/>
          </a:prstGeom>
          <a:solidFill>
            <a:srgbClr val="FF00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1035" name="Object 11"/>
          <p:cNvGraphicFramePr>
            <a:graphicFrameLocks noChangeAspect="1"/>
          </p:cNvGraphicFramePr>
          <p:nvPr/>
        </p:nvGraphicFramePr>
        <p:xfrm>
          <a:off x="6629400" y="685800"/>
          <a:ext cx="1914525" cy="616169"/>
        </p:xfrm>
        <a:graphic>
          <a:graphicData uri="http://schemas.openxmlformats.org/presentationml/2006/ole">
            <p:oleObj spid="_x0000_s1037" name="CS ChemDraw Drawing" r:id="rId4" imgW="1380392" imgH="444891" progId="">
              <p:embed/>
            </p:oleObj>
          </a:graphicData>
        </a:graphic>
      </p:graphicFrame>
      <p:sp>
        <p:nvSpPr>
          <p:cNvPr id="10" name="Rounded Rectangle 9"/>
          <p:cNvSpPr/>
          <p:nvPr/>
        </p:nvSpPr>
        <p:spPr>
          <a:xfrm>
            <a:off x="6553200" y="631902"/>
            <a:ext cx="533400" cy="663499"/>
          </a:xfrm>
          <a:prstGeom prst="roundRect">
            <a:avLst/>
          </a:prstGeom>
          <a:solidFill>
            <a:srgbClr val="0070C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6934200" y="914400"/>
            <a:ext cx="1752600" cy="304800"/>
          </a:xfrm>
          <a:prstGeom prst="roundRect">
            <a:avLst/>
          </a:prstGeom>
          <a:solidFill>
            <a:srgbClr val="FF00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667000" y="3124200"/>
            <a:ext cx="821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(w – s)</a:t>
            </a:r>
            <a:endParaRPr lang="en-US" sz="1400" b="1" dirty="0"/>
          </a:p>
        </p:txBody>
      </p:sp>
      <p:sp>
        <p:nvSpPr>
          <p:cNvPr id="17" name="Rectangle 16"/>
          <p:cNvSpPr/>
          <p:nvPr/>
        </p:nvSpPr>
        <p:spPr>
          <a:xfrm>
            <a:off x="5791200" y="3124200"/>
            <a:ext cx="5196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1400" b="1" dirty="0" smtClean="0">
                <a:solidFill>
                  <a:prstClr val="black"/>
                </a:solidFill>
              </a:rPr>
              <a:t>(m)</a:t>
            </a:r>
            <a:endParaRPr lang="en-US" sz="1400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0" y="533400"/>
            <a:ext cx="6400800" cy="2718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62013" lvl="1" indent="-457200">
              <a:buFontTx/>
              <a:buAutoNum type="arabicPeriod" startAt="2"/>
            </a:pPr>
            <a:r>
              <a:rPr lang="en-US" sz="1600" b="1" dirty="0" smtClean="0">
                <a:solidFill>
                  <a:schemeClr val="accent6"/>
                </a:solidFill>
                <a:latin typeface="Arial" charset="0"/>
              </a:rPr>
              <a:t>Alkenes</a:t>
            </a:r>
            <a:r>
              <a:rPr lang="en-US" sz="1600" dirty="0" smtClean="0">
                <a:solidFill>
                  <a:schemeClr val="accent6"/>
                </a:solidFill>
                <a:latin typeface="Arial" charset="0"/>
              </a:rPr>
              <a:t> </a:t>
            </a:r>
            <a:r>
              <a:rPr lang="en-US" sz="1600" dirty="0">
                <a:latin typeface="Arial" charset="0"/>
              </a:rPr>
              <a:t>– addition of the C=C and vinyl C-H bonds</a:t>
            </a:r>
          </a:p>
          <a:p>
            <a:pPr marL="1433513" lvl="2" indent="-457200">
              <a:buFontTx/>
              <a:buChar char="•"/>
            </a:pPr>
            <a:r>
              <a:rPr lang="en-US" sz="1600" dirty="0">
                <a:latin typeface="Arial" charset="0"/>
              </a:rPr>
              <a:t>C=C stretch </a:t>
            </a:r>
            <a:r>
              <a:rPr lang="en-US" sz="1600" dirty="0" smtClean="0">
                <a:latin typeface="Arial" charset="0"/>
              </a:rPr>
              <a:t>at </a:t>
            </a:r>
            <a:r>
              <a:rPr lang="en-US" sz="1600" dirty="0">
                <a:latin typeface="Arial" charset="0"/>
              </a:rPr>
              <a:t>1620-1680 cm</a:t>
            </a:r>
            <a:r>
              <a:rPr lang="en-US" sz="1600" baseline="30000" dirty="0">
                <a:latin typeface="Arial" charset="0"/>
              </a:rPr>
              <a:t>-1</a:t>
            </a:r>
            <a:r>
              <a:rPr lang="en-US" sz="1600" dirty="0">
                <a:latin typeface="Arial" charset="0"/>
              </a:rPr>
              <a:t> </a:t>
            </a:r>
            <a:r>
              <a:rPr lang="en-US" sz="1600" dirty="0" smtClean="0">
                <a:latin typeface="Arial" charset="0"/>
              </a:rPr>
              <a:t>weaker </a:t>
            </a:r>
            <a:r>
              <a:rPr lang="en-US" sz="1600" dirty="0">
                <a:latin typeface="Arial" charset="0"/>
              </a:rPr>
              <a:t>as substitution </a:t>
            </a:r>
            <a:r>
              <a:rPr lang="en-US" sz="1600" dirty="0" smtClean="0">
                <a:latin typeface="Arial" charset="0"/>
              </a:rPr>
              <a:t>increases</a:t>
            </a:r>
          </a:p>
          <a:p>
            <a:pPr marL="1433513" lvl="2" indent="-457200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1433513" lvl="2" indent="-457200">
              <a:buFontTx/>
              <a:buChar char="•"/>
            </a:pPr>
            <a:r>
              <a:rPr lang="en-US" sz="1600" dirty="0">
                <a:latin typeface="Arial" charset="0"/>
              </a:rPr>
              <a:t>vinyl C-H stretch occurs at 3000-3100 </a:t>
            </a:r>
            <a:r>
              <a:rPr lang="en-US" sz="1600" dirty="0" smtClean="0">
                <a:latin typeface="Arial" charset="0"/>
              </a:rPr>
              <a:t>cm</a:t>
            </a:r>
            <a:r>
              <a:rPr lang="en-US" sz="1600" baseline="30000" dirty="0" smtClean="0">
                <a:latin typeface="Arial" charset="0"/>
              </a:rPr>
              <a:t>-1</a:t>
            </a:r>
          </a:p>
          <a:p>
            <a:pPr marL="1433513" lvl="2" indent="-457200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433513" lvl="2" indent="-457200">
              <a:buFontTx/>
              <a:buChar char="•"/>
            </a:pPr>
            <a:r>
              <a:rPr lang="en-US" sz="1600" dirty="0" smtClean="0">
                <a:solidFill>
                  <a:schemeClr val="accent6"/>
                </a:solidFill>
                <a:latin typeface="Arial" charset="0"/>
              </a:rPr>
              <a:t>The </a:t>
            </a:r>
            <a:r>
              <a:rPr lang="en-US" sz="1600" dirty="0">
                <a:solidFill>
                  <a:schemeClr val="accent6"/>
                </a:solidFill>
                <a:latin typeface="Arial" charset="0"/>
              </a:rPr>
              <a:t>difference between </a:t>
            </a:r>
            <a:r>
              <a:rPr lang="en-US" sz="1600" dirty="0" err="1" smtClean="0">
                <a:solidFill>
                  <a:schemeClr val="accent6"/>
                </a:solidFill>
                <a:latin typeface="Arial" charset="0"/>
              </a:rPr>
              <a:t>alkane</a:t>
            </a:r>
            <a:r>
              <a:rPr lang="en-US" sz="1600" dirty="0" smtClean="0">
                <a:solidFill>
                  <a:schemeClr val="accent6"/>
                </a:solidFill>
                <a:latin typeface="Arial" charset="0"/>
              </a:rPr>
              <a:t>, alkene </a:t>
            </a:r>
            <a:r>
              <a:rPr lang="en-US" sz="1600" dirty="0">
                <a:solidFill>
                  <a:schemeClr val="accent6"/>
                </a:solidFill>
                <a:latin typeface="Arial" charset="0"/>
              </a:rPr>
              <a:t>or </a:t>
            </a:r>
            <a:r>
              <a:rPr lang="en-US" sz="1600" dirty="0" err="1" smtClean="0">
                <a:solidFill>
                  <a:schemeClr val="accent6"/>
                </a:solidFill>
                <a:latin typeface="Arial" charset="0"/>
              </a:rPr>
              <a:t>alkyne</a:t>
            </a:r>
            <a:r>
              <a:rPr lang="en-US" sz="1600" dirty="0" smtClean="0">
                <a:solidFill>
                  <a:schemeClr val="accent6"/>
                </a:solidFill>
                <a:latin typeface="Arial" charset="0"/>
              </a:rPr>
              <a:t> </a:t>
            </a:r>
            <a:r>
              <a:rPr lang="en-US" sz="1600" dirty="0">
                <a:solidFill>
                  <a:schemeClr val="accent6"/>
                </a:solidFill>
                <a:latin typeface="Arial" charset="0"/>
              </a:rPr>
              <a:t>C-H is important! If the band is slightly above 3000 it is vinyl sp</a:t>
            </a:r>
            <a:r>
              <a:rPr lang="en-US" sz="1600" baseline="30000" dirty="0">
                <a:solidFill>
                  <a:schemeClr val="accent6"/>
                </a:solidFill>
                <a:latin typeface="Arial" charset="0"/>
              </a:rPr>
              <a:t>2</a:t>
            </a:r>
            <a:r>
              <a:rPr lang="en-US" sz="1600" dirty="0">
                <a:solidFill>
                  <a:schemeClr val="accent6"/>
                </a:solidFill>
                <a:latin typeface="Arial" charset="0"/>
              </a:rPr>
              <a:t> C-H or </a:t>
            </a:r>
            <a:r>
              <a:rPr lang="en-US" sz="1600" dirty="0" err="1">
                <a:solidFill>
                  <a:schemeClr val="accent6"/>
                </a:solidFill>
                <a:latin typeface="Arial" charset="0"/>
              </a:rPr>
              <a:t>alkynyl</a:t>
            </a:r>
            <a:r>
              <a:rPr lang="en-US" sz="1600" dirty="0">
                <a:solidFill>
                  <a:schemeClr val="accent6"/>
                </a:solidFill>
                <a:latin typeface="Arial" charset="0"/>
              </a:rPr>
              <a:t> sp C-H if it is below it is alkyl sp</a:t>
            </a:r>
            <a:r>
              <a:rPr lang="en-US" sz="1600" baseline="30000" dirty="0">
                <a:solidFill>
                  <a:schemeClr val="accent6"/>
                </a:solidFill>
                <a:latin typeface="Arial" charset="0"/>
              </a:rPr>
              <a:t>3</a:t>
            </a:r>
            <a:r>
              <a:rPr lang="en-US" sz="1600" dirty="0">
                <a:solidFill>
                  <a:schemeClr val="accent6"/>
                </a:solidFill>
                <a:latin typeface="Arial" charset="0"/>
              </a:rPr>
              <a:t> C-H</a:t>
            </a:r>
          </a:p>
          <a:p>
            <a:pPr marL="1319213" lvl="2" indent="-457200">
              <a:buFontTx/>
              <a:buAutoNum type="arabicPeriod" startAt="2"/>
            </a:pPr>
            <a:endParaRPr lang="en-US" sz="1600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2052" name="Picture 5" descr="1-octene"/>
          <p:cNvPicPr preferRelativeResize="0"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8722" y="3474723"/>
            <a:ext cx="6749507" cy="2965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6035040" y="182880"/>
            <a:ext cx="2971800" cy="13716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/>
          <a:lstStyle/>
          <a:p>
            <a:pPr algn="ctr" eaLnBrk="0" hangingPunct="0">
              <a:defRPr/>
            </a:pPr>
            <a:r>
              <a:rPr lang="en-US" dirty="0">
                <a:latin typeface="Arial" charset="0"/>
              </a:rPr>
              <a:t>1-Octene</a:t>
            </a:r>
          </a:p>
        </p:txBody>
      </p:sp>
      <p:sp>
        <p:nvSpPr>
          <p:cNvPr id="2056" name="Text Box 9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Infrared Spectroscopy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724400" y="3657600"/>
            <a:ext cx="381000" cy="16764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3" name="Straight Arrow Connector 22"/>
          <p:cNvCxnSpPr/>
          <p:nvPr/>
        </p:nvCxnSpPr>
        <p:spPr>
          <a:xfrm rot="5400000">
            <a:off x="951706" y="4533900"/>
            <a:ext cx="3429794" cy="794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9" name="Object 11"/>
          <p:cNvGraphicFramePr>
            <a:graphicFrameLocks noChangeAspect="1"/>
          </p:cNvGraphicFramePr>
          <p:nvPr/>
        </p:nvGraphicFramePr>
        <p:xfrm>
          <a:off x="6400800" y="457200"/>
          <a:ext cx="2281057" cy="990600"/>
        </p:xfrm>
        <a:graphic>
          <a:graphicData uri="http://schemas.openxmlformats.org/presentationml/2006/ole">
            <p:oleObj spid="_x0000_s2061" name="CS ChemDraw Drawing" r:id="rId4" imgW="1352960" imgH="588030" progId="">
              <p:embed/>
            </p:oleObj>
          </a:graphicData>
        </a:graphic>
      </p:graphicFrame>
      <p:sp>
        <p:nvSpPr>
          <p:cNvPr id="24" name="Rounded Rectangle 23"/>
          <p:cNvSpPr/>
          <p:nvPr/>
        </p:nvSpPr>
        <p:spPr>
          <a:xfrm rot="18143961">
            <a:off x="6804791" y="671835"/>
            <a:ext cx="314777" cy="549346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>
            <a:off x="2438400" y="3581401"/>
            <a:ext cx="304800" cy="1447800"/>
          </a:xfrm>
          <a:prstGeom prst="roundRect">
            <a:avLst/>
          </a:prstGeom>
          <a:solidFill>
            <a:srgbClr val="0070C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>
            <a:off x="6400800" y="762000"/>
            <a:ext cx="381000" cy="381000"/>
          </a:xfrm>
          <a:prstGeom prst="roundRect">
            <a:avLst/>
          </a:prstGeom>
          <a:solidFill>
            <a:srgbClr val="0070C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>
            <a:off x="6858000" y="1066800"/>
            <a:ext cx="381000" cy="381000"/>
          </a:xfrm>
          <a:prstGeom prst="roundRect">
            <a:avLst/>
          </a:prstGeom>
          <a:solidFill>
            <a:srgbClr val="0070C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" name="Rounded Rectangle 27"/>
          <p:cNvSpPr/>
          <p:nvPr/>
        </p:nvSpPr>
        <p:spPr>
          <a:xfrm>
            <a:off x="6607097" y="410736"/>
            <a:ext cx="381000" cy="381000"/>
          </a:xfrm>
          <a:prstGeom prst="roundRect">
            <a:avLst/>
          </a:prstGeom>
          <a:solidFill>
            <a:srgbClr val="0070C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419600" y="5410200"/>
            <a:ext cx="8996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(w – m)</a:t>
            </a:r>
            <a:endParaRPr lang="en-US" sz="14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1752600" y="5105400"/>
            <a:ext cx="8996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(w – m)</a:t>
            </a:r>
            <a:endParaRPr lang="en-US" sz="1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7"/>
          <p:cNvSpPr txBox="1">
            <a:spLocks noChangeArrowheads="1"/>
          </p:cNvSpPr>
          <p:nvPr/>
        </p:nvSpPr>
        <p:spPr bwMode="auto">
          <a:xfrm>
            <a:off x="0" y="533400"/>
            <a:ext cx="67056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62013" lvl="1" indent="-457200">
              <a:buFontTx/>
              <a:buAutoNum type="arabicPeriod" startAt="3"/>
            </a:pPr>
            <a:r>
              <a:rPr lang="en-US" sz="1600" b="1" dirty="0" smtClean="0">
                <a:solidFill>
                  <a:schemeClr val="accent6"/>
                </a:solidFill>
                <a:latin typeface="Arial" charset="0"/>
              </a:rPr>
              <a:t>Alkynes</a:t>
            </a:r>
            <a:r>
              <a:rPr lang="en-US" sz="1600" dirty="0" smtClean="0">
                <a:latin typeface="Arial" charset="0"/>
              </a:rPr>
              <a:t> </a:t>
            </a:r>
            <a:r>
              <a:rPr lang="en-US" sz="1600" dirty="0">
                <a:latin typeface="Arial" charset="0"/>
              </a:rPr>
              <a:t>– addition of the C=C and vinyl C-H bonds</a:t>
            </a:r>
          </a:p>
          <a:p>
            <a:pPr marL="1255713" lvl="2" indent="-279400">
              <a:buFontTx/>
              <a:buChar char="•"/>
            </a:pPr>
            <a:r>
              <a:rPr lang="en-US" sz="1600" dirty="0">
                <a:latin typeface="Arial" charset="0"/>
              </a:rPr>
              <a:t>C≡C stretch </a:t>
            </a:r>
            <a:r>
              <a:rPr lang="en-US" sz="1600" dirty="0" smtClean="0">
                <a:latin typeface="Arial" charset="0"/>
              </a:rPr>
              <a:t>2100-2260 </a:t>
            </a:r>
            <a:r>
              <a:rPr lang="en-US" sz="1600" dirty="0">
                <a:latin typeface="Arial" charset="0"/>
              </a:rPr>
              <a:t>cm</a:t>
            </a:r>
            <a:r>
              <a:rPr lang="en-US" sz="1600" baseline="30000" dirty="0">
                <a:latin typeface="Arial" charset="0"/>
              </a:rPr>
              <a:t>-1</a:t>
            </a:r>
            <a:r>
              <a:rPr lang="en-US" sz="1600" dirty="0">
                <a:latin typeface="Arial" charset="0"/>
              </a:rPr>
              <a:t>; </a:t>
            </a:r>
            <a:r>
              <a:rPr lang="en-US" sz="1600" dirty="0" smtClean="0">
                <a:latin typeface="Arial" charset="0"/>
              </a:rPr>
              <a:t>strength depends </a:t>
            </a:r>
            <a:r>
              <a:rPr lang="en-US" sz="1600" dirty="0">
                <a:latin typeface="Arial" charset="0"/>
              </a:rPr>
              <a:t>on asymmetry of bond, strongest for terminal alkynes, weakest for symmetrical internal </a:t>
            </a:r>
            <a:r>
              <a:rPr lang="en-US" sz="1600" dirty="0" smtClean="0">
                <a:latin typeface="Arial" charset="0"/>
              </a:rPr>
              <a:t>alkynes</a:t>
            </a:r>
          </a:p>
          <a:p>
            <a:pPr marL="1255713" lvl="2" indent="-279400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1255713" lvl="2" indent="-279400">
              <a:buFontTx/>
              <a:buChar char="•"/>
            </a:pPr>
            <a:r>
              <a:rPr lang="en-US" sz="1600" dirty="0">
                <a:latin typeface="Arial" charset="0"/>
              </a:rPr>
              <a:t>C-H for </a:t>
            </a:r>
            <a:r>
              <a:rPr lang="en-US" sz="1600" b="1" i="1" dirty="0">
                <a:solidFill>
                  <a:schemeClr val="accent6"/>
                </a:solidFill>
                <a:latin typeface="Arial" charset="0"/>
              </a:rPr>
              <a:t>terminal</a:t>
            </a:r>
            <a:r>
              <a:rPr lang="en-US" sz="1600" dirty="0">
                <a:latin typeface="Arial" charset="0"/>
              </a:rPr>
              <a:t> alkynes occurs at 3200-3300 </a:t>
            </a:r>
            <a:r>
              <a:rPr lang="en-US" sz="1600" dirty="0" smtClean="0">
                <a:latin typeface="Arial" charset="0"/>
              </a:rPr>
              <a:t>cm</a:t>
            </a:r>
            <a:r>
              <a:rPr lang="en-US" sz="1600" baseline="30000" dirty="0" smtClean="0">
                <a:latin typeface="Arial" charset="0"/>
              </a:rPr>
              <a:t>-1</a:t>
            </a:r>
          </a:p>
          <a:p>
            <a:pPr marL="1255713" lvl="2" indent="-279400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1255713" lvl="2" indent="-279400">
              <a:buFontTx/>
              <a:buChar char="•"/>
            </a:pPr>
            <a:r>
              <a:rPr lang="en-US" sz="1600" dirty="0" smtClean="0">
                <a:latin typeface="Arial" charset="0"/>
              </a:rPr>
              <a:t>Internal </a:t>
            </a:r>
            <a:r>
              <a:rPr lang="en-US" sz="1600" dirty="0">
                <a:latin typeface="Arial" charset="0"/>
              </a:rPr>
              <a:t>alkynes ( R-C</a:t>
            </a:r>
            <a:r>
              <a:rPr lang="en-US" sz="1600" dirty="0">
                <a:latin typeface="Arial" charset="0"/>
                <a:cs typeface="Arial" charset="0"/>
              </a:rPr>
              <a:t>≡</a:t>
            </a:r>
            <a:r>
              <a:rPr lang="en-US" sz="1600" dirty="0">
                <a:latin typeface="Arial" charset="0"/>
              </a:rPr>
              <a:t>C-R ) would not have this band!</a:t>
            </a:r>
          </a:p>
          <a:p>
            <a:pPr marL="1319213" lvl="2" indent="-457200">
              <a:buFontTx/>
              <a:buAutoNum type="arabicPeriod" startAt="3"/>
            </a:pPr>
            <a:endParaRPr lang="en-US" sz="1600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3076" name="Picture 10" descr="1-hexyne"/>
          <p:cNvPicPr>
            <a:picLocks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8720" y="2971800"/>
            <a:ext cx="7406640" cy="347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6035040" y="182880"/>
            <a:ext cx="2971800" cy="13716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/>
          <a:lstStyle/>
          <a:p>
            <a:pPr algn="ctr" eaLnBrk="0" hangingPunct="0">
              <a:defRPr/>
            </a:pPr>
            <a:r>
              <a:rPr lang="en-US">
                <a:latin typeface="Arial" charset="0"/>
              </a:rPr>
              <a:t>1-Octyne</a:t>
            </a:r>
          </a:p>
        </p:txBody>
      </p:sp>
      <p:sp>
        <p:nvSpPr>
          <p:cNvPr id="3080" name="Text Box 13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Infrared Spectroscopy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2209800" y="3200400"/>
            <a:ext cx="381000" cy="2819400"/>
          </a:xfrm>
          <a:prstGeom prst="roundRect">
            <a:avLst/>
          </a:prstGeom>
          <a:solidFill>
            <a:srgbClr val="0070C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4038600" y="3200400"/>
            <a:ext cx="457200" cy="1219200"/>
          </a:xfrm>
          <a:prstGeom prst="roundRect">
            <a:avLst/>
          </a:prstGeom>
          <a:solidFill>
            <a:srgbClr val="00B05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2" name="Picture 11" descr="C-H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57400" y="2590800"/>
            <a:ext cx="1171575" cy="426027"/>
          </a:xfrm>
          <a:prstGeom prst="rect">
            <a:avLst/>
          </a:prstGeom>
        </p:spPr>
      </p:pic>
      <p:pic>
        <p:nvPicPr>
          <p:cNvPr id="13" name="Picture 12" descr="alkyne CC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81400" y="2590800"/>
            <a:ext cx="1257300" cy="457200"/>
          </a:xfrm>
          <a:prstGeom prst="rect">
            <a:avLst/>
          </a:prstGeom>
        </p:spPr>
      </p:pic>
      <p:graphicFrame>
        <p:nvGraphicFramePr>
          <p:cNvPr id="3084" name="Object 12"/>
          <p:cNvGraphicFramePr>
            <a:graphicFrameLocks noChangeAspect="1"/>
          </p:cNvGraphicFramePr>
          <p:nvPr/>
        </p:nvGraphicFramePr>
        <p:xfrm>
          <a:off x="6248399" y="914399"/>
          <a:ext cx="2625749" cy="356840"/>
        </p:xfrm>
        <a:graphic>
          <a:graphicData uri="http://schemas.openxmlformats.org/presentationml/2006/ole">
            <p:oleObj spid="_x0000_s3086" name="CS ChemDraw Drawing" r:id="rId6" imgW="1401494" imgH="190266" progId="">
              <p:embed/>
            </p:oleObj>
          </a:graphicData>
        </a:graphic>
      </p:graphicFrame>
      <p:sp>
        <p:nvSpPr>
          <p:cNvPr id="14" name="Rounded Rectangle 13"/>
          <p:cNvSpPr/>
          <p:nvPr/>
        </p:nvSpPr>
        <p:spPr>
          <a:xfrm>
            <a:off x="6553200" y="914400"/>
            <a:ext cx="685800" cy="457200"/>
          </a:xfrm>
          <a:prstGeom prst="roundRect">
            <a:avLst/>
          </a:prstGeom>
          <a:solidFill>
            <a:srgbClr val="00B05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6172200" y="945995"/>
            <a:ext cx="492512" cy="381000"/>
          </a:xfrm>
          <a:prstGeom prst="roundRect">
            <a:avLst/>
          </a:prstGeom>
          <a:solidFill>
            <a:srgbClr val="0070C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447800" y="5257800"/>
            <a:ext cx="8322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(m – s)</a:t>
            </a:r>
            <a:endParaRPr lang="en-US" sz="1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886200" y="4419600"/>
            <a:ext cx="7569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(w-m)</a:t>
            </a:r>
            <a:endParaRPr lang="en-US" sz="1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0" y="0"/>
            <a:ext cx="8839200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algn="just" eaLnBrk="0" hangingPunct="0"/>
            <a:r>
              <a:rPr lang="en-US" b="1" dirty="0"/>
              <a:t>IR Spectroscopy</a:t>
            </a:r>
          </a:p>
          <a:p>
            <a:pPr marL="457200" indent="-457200" algn="just" eaLnBrk="0" hangingPunct="0"/>
            <a:endParaRPr lang="en-US" b="1" dirty="0"/>
          </a:p>
          <a:p>
            <a:pPr marL="457200" indent="-457200" algn="just" eaLnBrk="0" hangingPunct="0">
              <a:buFontTx/>
              <a:buAutoNum type="romanUcPeriod"/>
            </a:pPr>
            <a:r>
              <a:rPr lang="en-US" dirty="0"/>
              <a:t>Introduction</a:t>
            </a:r>
          </a:p>
          <a:p>
            <a:pPr marL="969963" lvl="1" indent="-457200" algn="just" eaLnBrk="0" hangingPunct="0">
              <a:buFontTx/>
              <a:buAutoNum type="alphaUcPeriod"/>
            </a:pPr>
            <a:r>
              <a:rPr lang="en-US" b="1" dirty="0"/>
              <a:t>Spectroscopy </a:t>
            </a:r>
            <a:r>
              <a:rPr lang="en-US" dirty="0"/>
              <a:t>is the study of the interaction of matter with the electromagnetic spectrum</a:t>
            </a:r>
          </a:p>
          <a:p>
            <a:pPr marL="457200" indent="-457200" algn="just" eaLnBrk="0" hangingPunct="0"/>
            <a:endParaRPr lang="en-US" dirty="0"/>
          </a:p>
          <a:p>
            <a:pPr marL="1371600" lvl="2" indent="-457200" algn="just" eaLnBrk="0" hangingPunct="0">
              <a:buFontTx/>
              <a:buAutoNum type="arabicPeriod"/>
            </a:pPr>
            <a:r>
              <a:rPr lang="en-US" dirty="0"/>
              <a:t>Electromagnetic radiation displays the properties of both particles and waves</a:t>
            </a:r>
          </a:p>
          <a:p>
            <a:pPr marL="1371600" lvl="2" indent="-457200" algn="just" eaLnBrk="0" hangingPunct="0">
              <a:buFontTx/>
              <a:buAutoNum type="arabicPeriod"/>
            </a:pPr>
            <a:endParaRPr lang="en-US" dirty="0"/>
          </a:p>
          <a:p>
            <a:pPr marL="1371600" lvl="2" indent="-457200" algn="just" eaLnBrk="0" hangingPunct="0">
              <a:buFontTx/>
              <a:buAutoNum type="arabicPeriod"/>
            </a:pPr>
            <a:r>
              <a:rPr lang="en-US" dirty="0"/>
              <a:t>The particle component is called a </a:t>
            </a:r>
            <a:r>
              <a:rPr lang="en-US" b="1" i="1" dirty="0"/>
              <a:t>photon</a:t>
            </a:r>
          </a:p>
          <a:p>
            <a:pPr marL="1371600" lvl="2" indent="-457200" algn="just" eaLnBrk="0" hangingPunct="0">
              <a:buFontTx/>
              <a:buAutoNum type="arabicPeriod"/>
            </a:pPr>
            <a:endParaRPr lang="en-US" dirty="0"/>
          </a:p>
          <a:p>
            <a:pPr marL="1371600" lvl="2" indent="-457200" algn="just" eaLnBrk="0" hangingPunct="0">
              <a:buFontTx/>
              <a:buAutoNum type="arabicPeriod"/>
            </a:pPr>
            <a:r>
              <a:rPr lang="en-US" dirty="0"/>
              <a:t>The energy (</a:t>
            </a:r>
            <a:r>
              <a:rPr lang="en-US" b="1" dirty="0"/>
              <a:t>E</a:t>
            </a:r>
            <a:r>
              <a:rPr lang="en-US" dirty="0"/>
              <a:t>) component of a photon is proportional to the </a:t>
            </a:r>
            <a:r>
              <a:rPr lang="en-US" dirty="0" smtClean="0"/>
              <a:t>frequency. </a:t>
            </a:r>
            <a:r>
              <a:rPr lang="en-US" dirty="0"/>
              <a:t>Where </a:t>
            </a:r>
            <a:r>
              <a:rPr lang="en-US" b="1" dirty="0"/>
              <a:t>h</a:t>
            </a:r>
            <a:r>
              <a:rPr lang="en-US" dirty="0"/>
              <a:t> is Planck’s constant and </a:t>
            </a:r>
            <a:r>
              <a:rPr lang="en-US" dirty="0">
                <a:latin typeface="Symbol" pitchFamily="18" charset="2"/>
              </a:rPr>
              <a:t>n</a:t>
            </a:r>
            <a:r>
              <a:rPr lang="en-US" dirty="0"/>
              <a:t> is the frequency in Hertz (cycles per second) </a:t>
            </a:r>
          </a:p>
          <a:p>
            <a:pPr marL="1371600" lvl="2" indent="-457200" algn="just" eaLnBrk="0" hangingPunct="0">
              <a:buFontTx/>
              <a:buAutoNum type="arabicPeriod"/>
            </a:pPr>
            <a:endParaRPr lang="en-US" dirty="0"/>
          </a:p>
          <a:p>
            <a:pPr marL="1371600" lvl="2" indent="-457200" algn="just" eaLnBrk="0" hangingPunct="0"/>
            <a:r>
              <a:rPr lang="en-US" dirty="0"/>
              <a:t>                                                  	 </a:t>
            </a:r>
            <a:r>
              <a:rPr lang="en-US" b="1" dirty="0"/>
              <a:t>E = </a:t>
            </a:r>
            <a:r>
              <a:rPr lang="en-US" b="1" dirty="0" err="1"/>
              <a:t>h</a:t>
            </a:r>
            <a:r>
              <a:rPr lang="en-US" b="1" dirty="0" err="1">
                <a:latin typeface="Symbol" pitchFamily="18" charset="2"/>
              </a:rPr>
              <a:t>n</a:t>
            </a:r>
            <a:endParaRPr lang="en-US" b="1" dirty="0">
              <a:latin typeface="Symbol" pitchFamily="18" charset="2"/>
            </a:endParaRPr>
          </a:p>
          <a:p>
            <a:pPr marL="1371600" lvl="2" indent="-457200" algn="just" eaLnBrk="0" hangingPunct="0"/>
            <a:endParaRPr lang="en-US" b="1" dirty="0">
              <a:solidFill>
                <a:schemeClr val="accent2"/>
              </a:solidFill>
              <a:latin typeface="Symbol" pitchFamily="18" charset="2"/>
            </a:endParaRPr>
          </a:p>
          <a:p>
            <a:pPr marL="1371600" lvl="2" indent="-457200" algn="just" eaLnBrk="0" hangingPunct="0">
              <a:buFontTx/>
              <a:buAutoNum type="arabicPeriod" startAt="4"/>
            </a:pPr>
            <a:r>
              <a:rPr lang="en-US" dirty="0"/>
              <a:t>The term “photon” is implied to mean a small, </a:t>
            </a:r>
            <a:r>
              <a:rPr lang="en-US" dirty="0" err="1"/>
              <a:t>massless</a:t>
            </a:r>
            <a:r>
              <a:rPr lang="en-US" dirty="0"/>
              <a:t> particle that contains a small wave-packet of EM radiation/light – we will use this terminology in the course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ethylbenzene"/>
          <p:cNvPicPr preferRelativeResize="0">
            <a:picLocks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8720" y="2971800"/>
            <a:ext cx="7406640" cy="347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0" y="533400"/>
            <a:ext cx="6096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62013" lvl="1" indent="-457200">
              <a:buFontTx/>
              <a:buAutoNum type="arabicPeriod" startAt="4"/>
            </a:pPr>
            <a:r>
              <a:rPr lang="en-US" sz="1600" b="1" dirty="0" smtClean="0">
                <a:solidFill>
                  <a:schemeClr val="accent6"/>
                </a:solidFill>
                <a:latin typeface="Arial" charset="0"/>
              </a:rPr>
              <a:t>Aromatics</a:t>
            </a:r>
            <a:r>
              <a:rPr lang="en-US" sz="1600" b="1" dirty="0" smtClean="0">
                <a:solidFill>
                  <a:schemeClr val="accent2"/>
                </a:solidFill>
                <a:latin typeface="Arial" charset="0"/>
              </a:rPr>
              <a:t> </a:t>
            </a:r>
            <a:endParaRPr lang="en-US" sz="1600" b="1" dirty="0">
              <a:solidFill>
                <a:schemeClr val="accent2"/>
              </a:solidFill>
              <a:latin typeface="Arial" charset="0"/>
            </a:endParaRPr>
          </a:p>
          <a:p>
            <a:pPr marL="1196975" lvl="2" indent="-220663">
              <a:buFontTx/>
              <a:buChar char="•"/>
            </a:pPr>
            <a:r>
              <a:rPr lang="en-US" sz="1600" dirty="0">
                <a:latin typeface="Arial" charset="0"/>
              </a:rPr>
              <a:t>Due to the delocalization of </a:t>
            </a:r>
            <a:r>
              <a:rPr lang="en-US" sz="1600" dirty="0" smtClean="0">
                <a:latin typeface="Arial" charset="0"/>
              </a:rPr>
              <a:t>e</a:t>
            </a:r>
            <a:r>
              <a:rPr lang="en-US" sz="1600" baseline="30000" dirty="0" smtClean="0">
                <a:latin typeface="Arial" charset="0"/>
              </a:rPr>
              <a:t>-</a:t>
            </a:r>
            <a:r>
              <a:rPr lang="en-US" sz="1600" dirty="0" smtClean="0">
                <a:latin typeface="Arial" charset="0"/>
              </a:rPr>
              <a:t> in </a:t>
            </a:r>
            <a:r>
              <a:rPr lang="en-US" sz="1600" dirty="0">
                <a:latin typeface="Arial" charset="0"/>
              </a:rPr>
              <a:t>the ring, </a:t>
            </a:r>
            <a:r>
              <a:rPr lang="en-US" sz="1600" dirty="0" smtClean="0">
                <a:latin typeface="Arial" charset="0"/>
              </a:rPr>
              <a:t>C-C bond </a:t>
            </a:r>
            <a:r>
              <a:rPr lang="en-US" sz="1600" dirty="0">
                <a:latin typeface="Arial" charset="0"/>
              </a:rPr>
              <a:t>order </a:t>
            </a:r>
            <a:r>
              <a:rPr lang="en-US" sz="1600" dirty="0" smtClean="0">
                <a:latin typeface="Arial" charset="0"/>
              </a:rPr>
              <a:t>is 1.5, </a:t>
            </a:r>
            <a:r>
              <a:rPr lang="en-US" sz="1600" dirty="0">
                <a:latin typeface="Arial" charset="0"/>
              </a:rPr>
              <a:t>the stretching frequency for these bonds is slightly lower in energy than normal C=C</a:t>
            </a:r>
          </a:p>
          <a:p>
            <a:pPr marL="1196975" lvl="2" indent="-220663">
              <a:buFontTx/>
              <a:buChar char="•"/>
            </a:pPr>
            <a:r>
              <a:rPr lang="en-US" sz="1600" dirty="0">
                <a:latin typeface="Arial" charset="0"/>
              </a:rPr>
              <a:t>These </a:t>
            </a:r>
            <a:r>
              <a:rPr lang="en-US" sz="1600" dirty="0" smtClean="0">
                <a:latin typeface="Arial" charset="0"/>
              </a:rPr>
              <a:t>show </a:t>
            </a:r>
            <a:r>
              <a:rPr lang="en-US" sz="1600" dirty="0">
                <a:latin typeface="Arial" charset="0"/>
              </a:rPr>
              <a:t>up as a </a:t>
            </a:r>
            <a:r>
              <a:rPr lang="en-US" sz="1600" b="1" i="1" dirty="0">
                <a:solidFill>
                  <a:schemeClr val="accent6"/>
                </a:solidFill>
                <a:latin typeface="Arial" charset="0"/>
              </a:rPr>
              <a:t>pair</a:t>
            </a:r>
            <a:r>
              <a:rPr lang="en-US" sz="1600" dirty="0">
                <a:latin typeface="Arial" charset="0"/>
              </a:rPr>
              <a:t> of sharp bands, 1500 </a:t>
            </a:r>
            <a:r>
              <a:rPr lang="en-US" sz="1600" dirty="0" smtClean="0">
                <a:latin typeface="Arial" charset="0"/>
              </a:rPr>
              <a:t>&amp; </a:t>
            </a:r>
            <a:r>
              <a:rPr lang="en-US" sz="1600" dirty="0">
                <a:latin typeface="Arial" charset="0"/>
              </a:rPr>
              <a:t>1600 </a:t>
            </a:r>
            <a:r>
              <a:rPr lang="en-US" sz="1600" dirty="0" smtClean="0">
                <a:latin typeface="Arial" charset="0"/>
              </a:rPr>
              <a:t>cm</a:t>
            </a:r>
            <a:r>
              <a:rPr lang="en-US" sz="1600" baseline="30000" dirty="0" smtClean="0">
                <a:latin typeface="Arial" charset="0"/>
              </a:rPr>
              <a:t>-1</a:t>
            </a:r>
            <a:r>
              <a:rPr lang="en-US" sz="1600" dirty="0" smtClean="0">
                <a:latin typeface="Arial" charset="0"/>
              </a:rPr>
              <a:t>, (lower </a:t>
            </a:r>
            <a:r>
              <a:rPr lang="en-US" sz="1600" dirty="0">
                <a:latin typeface="Arial" charset="0"/>
              </a:rPr>
              <a:t>frequency band is </a:t>
            </a:r>
            <a:r>
              <a:rPr lang="en-US" sz="1600" dirty="0" smtClean="0">
                <a:latin typeface="Arial" charset="0"/>
              </a:rPr>
              <a:t>stronger)</a:t>
            </a:r>
          </a:p>
          <a:p>
            <a:pPr marL="1196975" lvl="2" indent="-220663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1196975" lvl="2" indent="-220663">
              <a:buFontTx/>
              <a:buChar char="•"/>
            </a:pPr>
            <a:r>
              <a:rPr lang="en-US" sz="1600" dirty="0">
                <a:latin typeface="Arial" charset="0"/>
              </a:rPr>
              <a:t>C-H bonds off the ring show up similar to vinyl C-H at 3000-3100 </a:t>
            </a:r>
            <a:r>
              <a:rPr lang="en-US" sz="1600" dirty="0" smtClean="0">
                <a:latin typeface="Arial" charset="0"/>
              </a:rPr>
              <a:t>cm</a:t>
            </a:r>
            <a:r>
              <a:rPr lang="en-US" sz="1600" baseline="30000" dirty="0" smtClean="0">
                <a:latin typeface="Arial" charset="0"/>
              </a:rPr>
              <a:t>-1</a:t>
            </a:r>
            <a:endParaRPr lang="en-US" sz="16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4453" name="Rectangle 5"/>
          <p:cNvSpPr>
            <a:spLocks noChangeArrowheads="1"/>
          </p:cNvSpPr>
          <p:nvPr/>
        </p:nvSpPr>
        <p:spPr bwMode="auto">
          <a:xfrm>
            <a:off x="6035040" y="182880"/>
            <a:ext cx="2926080" cy="13716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/>
          <a:lstStyle/>
          <a:p>
            <a:pPr algn="ctr" eaLnBrk="0" hangingPunct="0">
              <a:defRPr/>
            </a:pPr>
            <a:r>
              <a:rPr lang="en-US">
                <a:latin typeface="Arial" charset="0"/>
              </a:rPr>
              <a:t>Ethyl benzene</a:t>
            </a:r>
          </a:p>
        </p:txBody>
      </p:sp>
      <p:sp>
        <p:nvSpPr>
          <p:cNvPr id="4104" name="Text Box 7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Infrared Spectroscopy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181600" y="3048000"/>
            <a:ext cx="533400" cy="25146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2514600" y="3124200"/>
            <a:ext cx="332678" cy="2286000"/>
          </a:xfrm>
          <a:prstGeom prst="roundRect">
            <a:avLst/>
          </a:prstGeom>
          <a:solidFill>
            <a:srgbClr val="0070C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4343400" y="3124200"/>
            <a:ext cx="762000" cy="609600"/>
          </a:xfrm>
          <a:prstGeom prst="roundRect">
            <a:avLst/>
          </a:prstGeom>
          <a:solidFill>
            <a:srgbClr val="92D05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4108" name="Object 12"/>
          <p:cNvGraphicFramePr>
            <a:graphicFrameLocks noChangeAspect="1"/>
          </p:cNvGraphicFramePr>
          <p:nvPr/>
        </p:nvGraphicFramePr>
        <p:xfrm>
          <a:off x="7103327" y="570571"/>
          <a:ext cx="990600" cy="926096"/>
        </p:xfrm>
        <a:graphic>
          <a:graphicData uri="http://schemas.openxmlformats.org/presentationml/2006/ole">
            <p:oleObj spid="_x0000_s4110" name="CS ChemDraw Drawing" r:id="rId4" imgW="682283" imgH="637970" progId="">
              <p:embed/>
            </p:oleObj>
          </a:graphicData>
        </a:graphic>
      </p:graphicFrame>
      <p:sp>
        <p:nvSpPr>
          <p:cNvPr id="11" name="Oval 10"/>
          <p:cNvSpPr/>
          <p:nvPr/>
        </p:nvSpPr>
        <p:spPr>
          <a:xfrm>
            <a:off x="6941634" y="801029"/>
            <a:ext cx="827049" cy="732264"/>
          </a:xfrm>
          <a:prstGeom prst="ellipse">
            <a:avLst/>
          </a:prstGeom>
          <a:solidFill>
            <a:srgbClr val="FFFF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7199971" y="498088"/>
            <a:ext cx="332678" cy="457200"/>
          </a:xfrm>
          <a:prstGeom prst="roundRect">
            <a:avLst/>
          </a:prstGeom>
          <a:solidFill>
            <a:srgbClr val="0070C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600200" y="5029200"/>
            <a:ext cx="8996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(w – m)</a:t>
            </a:r>
            <a:endParaRPr lang="en-US" sz="1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572000" y="4953000"/>
            <a:ext cx="8996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(w – m)</a:t>
            </a:r>
            <a:endParaRPr lang="en-US" sz="1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0" y="533400"/>
            <a:ext cx="9144000" cy="1733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62013" lvl="1" indent="-457200">
              <a:buFontTx/>
              <a:buAutoNum type="arabicPeriod" startAt="4"/>
            </a:pPr>
            <a:r>
              <a:rPr lang="en-US" sz="1600" b="1" dirty="0" smtClean="0">
                <a:solidFill>
                  <a:schemeClr val="accent6"/>
                </a:solidFill>
                <a:latin typeface="Arial" charset="0"/>
              </a:rPr>
              <a:t>Aromatics</a:t>
            </a:r>
            <a:endParaRPr lang="en-US" sz="1600" b="1" dirty="0">
              <a:solidFill>
                <a:schemeClr val="accent6"/>
              </a:solidFill>
              <a:latin typeface="Arial" charset="0"/>
            </a:endParaRPr>
          </a:p>
          <a:p>
            <a:pPr marL="1196975" lvl="2" indent="-220663">
              <a:buFontTx/>
              <a:buChar char="•"/>
            </a:pPr>
            <a:r>
              <a:rPr lang="en-US" sz="1600" dirty="0">
                <a:latin typeface="Arial" charset="0"/>
              </a:rPr>
              <a:t>If the region between 1667-2000 cm</a:t>
            </a:r>
            <a:r>
              <a:rPr lang="en-US" sz="1600" baseline="30000" dirty="0">
                <a:latin typeface="Arial" charset="0"/>
              </a:rPr>
              <a:t>-1</a:t>
            </a:r>
            <a:r>
              <a:rPr lang="en-US" sz="1600" dirty="0">
                <a:latin typeface="Arial" charset="0"/>
              </a:rPr>
              <a:t> (w) is free of interference (C=O stretching frequency is in this region) a weak grouping of peaks is observed for aromatic systems</a:t>
            </a:r>
          </a:p>
          <a:p>
            <a:pPr marL="1196975" lvl="2" indent="-220663">
              <a:buFontTx/>
              <a:buChar char="•"/>
            </a:pPr>
            <a:r>
              <a:rPr lang="en-US" sz="1600" dirty="0">
                <a:latin typeface="Arial" charset="0"/>
              </a:rPr>
              <a:t>Analysis of this region, called the </a:t>
            </a:r>
            <a:r>
              <a:rPr lang="en-US" sz="1600" i="1" dirty="0">
                <a:latin typeface="Arial" charset="0"/>
              </a:rPr>
              <a:t>overtone of bending</a:t>
            </a:r>
            <a:r>
              <a:rPr lang="en-US" sz="1600" dirty="0">
                <a:latin typeface="Arial" charset="0"/>
              </a:rPr>
              <a:t> region, can lead to a determination of the substitution pattern on the aromatic ring</a:t>
            </a:r>
          </a:p>
          <a:p>
            <a:pPr marL="1890713" lvl="3" indent="-457200">
              <a:buFontTx/>
              <a:buChar char="•"/>
            </a:pPr>
            <a:endParaRPr lang="en-US" sz="1600" baseline="30000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5124" name="Picture 6" descr="overtone-of-bending-region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8800" y="2133600"/>
            <a:ext cx="2322513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Text Box 8"/>
          <p:cNvSpPr txBox="1">
            <a:spLocks noChangeArrowheads="1"/>
          </p:cNvSpPr>
          <p:nvPr/>
        </p:nvSpPr>
        <p:spPr bwMode="auto">
          <a:xfrm>
            <a:off x="5257800" y="2895600"/>
            <a:ext cx="3198311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dirty="0" err="1">
                <a:latin typeface="Arial" charset="0"/>
              </a:rPr>
              <a:t>Monosubstituted</a:t>
            </a:r>
            <a:endParaRPr lang="en-US" dirty="0">
              <a:latin typeface="Arial" charset="0"/>
            </a:endParaRPr>
          </a:p>
          <a:p>
            <a:pPr eaLnBrk="0" hangingPunct="0"/>
            <a:endParaRPr lang="en-US" dirty="0">
              <a:latin typeface="Arial" charset="0"/>
            </a:endParaRPr>
          </a:p>
          <a:p>
            <a:pPr eaLnBrk="0" hangingPunct="0"/>
            <a:endParaRPr lang="en-US" dirty="0">
              <a:latin typeface="Arial" charset="0"/>
            </a:endParaRPr>
          </a:p>
          <a:p>
            <a:pPr eaLnBrk="0" hangingPunct="0"/>
            <a:r>
              <a:rPr lang="en-US" dirty="0">
                <a:latin typeface="Arial" charset="0"/>
              </a:rPr>
              <a:t>1,2 </a:t>
            </a:r>
            <a:r>
              <a:rPr lang="en-US" dirty="0" err="1">
                <a:latin typeface="Arial" charset="0"/>
              </a:rPr>
              <a:t>disubstituted</a:t>
            </a:r>
            <a:r>
              <a:rPr lang="en-US" dirty="0">
                <a:latin typeface="Arial" charset="0"/>
              </a:rPr>
              <a:t> (</a:t>
            </a:r>
            <a:r>
              <a:rPr lang="en-US" i="1" dirty="0" err="1">
                <a:latin typeface="Arial" charset="0"/>
              </a:rPr>
              <a:t>ortho</a:t>
            </a:r>
            <a:r>
              <a:rPr lang="en-US" dirty="0">
                <a:latin typeface="Arial" charset="0"/>
              </a:rPr>
              <a:t> or </a:t>
            </a:r>
            <a:r>
              <a:rPr lang="en-US" i="1" dirty="0">
                <a:latin typeface="Arial" charset="0"/>
              </a:rPr>
              <a:t>o</a:t>
            </a:r>
            <a:r>
              <a:rPr lang="en-US" dirty="0">
                <a:latin typeface="Arial" charset="0"/>
              </a:rPr>
              <a:t>-)</a:t>
            </a:r>
          </a:p>
          <a:p>
            <a:pPr eaLnBrk="0" hangingPunct="0"/>
            <a:endParaRPr lang="en-US" dirty="0">
              <a:latin typeface="Arial" charset="0"/>
            </a:endParaRPr>
          </a:p>
          <a:p>
            <a:pPr eaLnBrk="0" hangingPunct="0"/>
            <a:endParaRPr lang="en-US" dirty="0">
              <a:latin typeface="Arial" charset="0"/>
            </a:endParaRPr>
          </a:p>
          <a:p>
            <a:pPr eaLnBrk="0" hangingPunct="0"/>
            <a:r>
              <a:rPr lang="en-US" dirty="0">
                <a:latin typeface="Arial" charset="0"/>
              </a:rPr>
              <a:t>1,2 </a:t>
            </a:r>
            <a:r>
              <a:rPr lang="en-US" dirty="0" err="1">
                <a:latin typeface="Arial" charset="0"/>
              </a:rPr>
              <a:t>disubstituted</a:t>
            </a:r>
            <a:r>
              <a:rPr lang="en-US" dirty="0">
                <a:latin typeface="Arial" charset="0"/>
              </a:rPr>
              <a:t> (</a:t>
            </a:r>
            <a:r>
              <a:rPr lang="en-US" i="1" dirty="0">
                <a:latin typeface="Arial" charset="0"/>
              </a:rPr>
              <a:t>meta</a:t>
            </a:r>
            <a:r>
              <a:rPr lang="en-US" dirty="0">
                <a:latin typeface="Arial" charset="0"/>
              </a:rPr>
              <a:t> or </a:t>
            </a:r>
            <a:r>
              <a:rPr lang="en-US" i="1" dirty="0">
                <a:latin typeface="Arial" charset="0"/>
              </a:rPr>
              <a:t>m</a:t>
            </a:r>
            <a:r>
              <a:rPr lang="en-US" dirty="0">
                <a:latin typeface="Arial" charset="0"/>
              </a:rPr>
              <a:t>-)</a:t>
            </a:r>
          </a:p>
          <a:p>
            <a:pPr eaLnBrk="0" hangingPunct="0"/>
            <a:endParaRPr lang="en-US" dirty="0">
              <a:latin typeface="Arial" charset="0"/>
            </a:endParaRPr>
          </a:p>
          <a:p>
            <a:pPr eaLnBrk="0" hangingPunct="0"/>
            <a:endParaRPr lang="en-US" dirty="0">
              <a:latin typeface="Arial" charset="0"/>
            </a:endParaRPr>
          </a:p>
          <a:p>
            <a:pPr eaLnBrk="0" hangingPunct="0"/>
            <a:r>
              <a:rPr lang="en-US" dirty="0">
                <a:latin typeface="Arial" charset="0"/>
              </a:rPr>
              <a:t>1,4 </a:t>
            </a:r>
            <a:r>
              <a:rPr lang="en-US" dirty="0" err="1">
                <a:latin typeface="Arial" charset="0"/>
              </a:rPr>
              <a:t>disubstituted</a:t>
            </a:r>
            <a:r>
              <a:rPr lang="en-US" dirty="0">
                <a:latin typeface="Arial" charset="0"/>
              </a:rPr>
              <a:t> (</a:t>
            </a:r>
            <a:r>
              <a:rPr lang="en-US" i="1" dirty="0" err="1">
                <a:latin typeface="Arial" charset="0"/>
              </a:rPr>
              <a:t>para</a:t>
            </a:r>
            <a:r>
              <a:rPr lang="en-US" dirty="0">
                <a:latin typeface="Arial" charset="0"/>
              </a:rPr>
              <a:t> or </a:t>
            </a:r>
            <a:r>
              <a:rPr lang="en-US" i="1" dirty="0">
                <a:latin typeface="Arial" charset="0"/>
              </a:rPr>
              <a:t>p</a:t>
            </a:r>
            <a:r>
              <a:rPr lang="en-US" dirty="0">
                <a:latin typeface="Arial" charset="0"/>
              </a:rPr>
              <a:t>-)</a:t>
            </a:r>
          </a:p>
        </p:txBody>
      </p:sp>
      <p:graphicFrame>
        <p:nvGraphicFramePr>
          <p:cNvPr id="5122" name="Object 9"/>
          <p:cNvGraphicFramePr>
            <a:graphicFrameLocks noChangeAspect="1"/>
          </p:cNvGraphicFramePr>
          <p:nvPr/>
        </p:nvGraphicFramePr>
        <p:xfrm>
          <a:off x="4267200" y="2514600"/>
          <a:ext cx="781050" cy="3733800"/>
        </p:xfrm>
        <a:graphic>
          <a:graphicData uri="http://schemas.openxmlformats.org/presentationml/2006/ole">
            <p:oleObj spid="_x0000_s5124" name="CS ChemDraw Drawing" r:id="rId4" imgW="596348" imgH="3048000" progId="">
              <p:embed/>
            </p:oleObj>
          </a:graphicData>
        </a:graphic>
      </p:graphicFrame>
      <p:sp>
        <p:nvSpPr>
          <p:cNvPr id="5126" name="Text Box 10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Infrared Spectroscopy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209800" y="2514600"/>
            <a:ext cx="1143000" cy="3810000"/>
          </a:xfrm>
          <a:prstGeom prst="roundRect">
            <a:avLst/>
          </a:prstGeom>
          <a:solidFill>
            <a:srgbClr val="92D050">
              <a:alpha val="4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0" y="533400"/>
            <a:ext cx="88392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62013" lvl="1" indent="-457200">
              <a:buFontTx/>
              <a:buAutoNum type="arabicPeriod" startAt="5"/>
            </a:pPr>
            <a:r>
              <a:rPr lang="en-US" sz="1600" b="1" dirty="0" smtClean="0">
                <a:solidFill>
                  <a:schemeClr val="accent6"/>
                </a:solidFill>
                <a:latin typeface="Arial" charset="0"/>
              </a:rPr>
              <a:t>Unsaturated </a:t>
            </a:r>
            <a:r>
              <a:rPr lang="en-US" sz="1600" b="1" dirty="0">
                <a:solidFill>
                  <a:schemeClr val="accent6"/>
                </a:solidFill>
                <a:latin typeface="Arial" charset="0"/>
              </a:rPr>
              <a:t>Systems</a:t>
            </a:r>
            <a:r>
              <a:rPr lang="en-US" sz="1600" dirty="0">
                <a:solidFill>
                  <a:schemeClr val="accent6"/>
                </a:solidFill>
                <a:latin typeface="Arial" charset="0"/>
              </a:rPr>
              <a:t> </a:t>
            </a:r>
            <a:r>
              <a:rPr lang="en-US" sz="1600" dirty="0">
                <a:latin typeface="Arial" charset="0"/>
              </a:rPr>
              <a:t>– substitution patterns</a:t>
            </a:r>
          </a:p>
          <a:p>
            <a:pPr marL="1196975" lvl="2" indent="-220663">
              <a:buFontTx/>
              <a:buChar char="•"/>
            </a:pPr>
            <a:r>
              <a:rPr lang="en-US" sz="1600" dirty="0">
                <a:latin typeface="Arial" charset="0"/>
              </a:rPr>
              <a:t>The substitution of aromatics and alkenes can also be discerned through the </a:t>
            </a:r>
            <a:r>
              <a:rPr lang="en-US" sz="1600" dirty="0">
                <a:solidFill>
                  <a:schemeClr val="accent6"/>
                </a:solidFill>
                <a:latin typeface="Arial" charset="0"/>
              </a:rPr>
              <a:t>out-of-plane bending vibration region </a:t>
            </a:r>
          </a:p>
          <a:p>
            <a:pPr marL="1196975" lvl="2" indent="-220663">
              <a:buFontTx/>
              <a:buChar char="•"/>
            </a:pPr>
            <a:r>
              <a:rPr lang="en-US" sz="1600" dirty="0">
                <a:latin typeface="Arial" charset="0"/>
              </a:rPr>
              <a:t>However, other peaks often are apparent in this region.  </a:t>
            </a:r>
            <a:r>
              <a:rPr lang="en-US" sz="1600" i="1" dirty="0">
                <a:latin typeface="Arial" charset="0"/>
              </a:rPr>
              <a:t>These peaks should only be used for reinforcement of what is known or for hypothesizing as to the functional pattern.</a:t>
            </a:r>
            <a:endParaRPr lang="en-US" sz="1600" i="1" dirty="0">
              <a:solidFill>
                <a:srgbClr val="FF0000"/>
              </a:solidFill>
              <a:latin typeface="Arial" charset="0"/>
            </a:endParaRPr>
          </a:p>
          <a:p>
            <a:pPr marL="1319213" lvl="2" indent="-457200">
              <a:buFontTx/>
              <a:buAutoNum type="arabicPeriod" startAt="5"/>
            </a:pPr>
            <a:endParaRPr lang="en-US" sz="1600" i="1" dirty="0">
              <a:solidFill>
                <a:srgbClr val="FF0000"/>
              </a:solidFill>
              <a:latin typeface="Arial" charset="0"/>
            </a:endParaRPr>
          </a:p>
        </p:txBody>
      </p:sp>
      <p:graphicFrame>
        <p:nvGraphicFramePr>
          <p:cNvPr id="6146" name="Object 6"/>
          <p:cNvGraphicFramePr>
            <a:graphicFrameLocks noChangeAspect="1"/>
          </p:cNvGraphicFramePr>
          <p:nvPr/>
        </p:nvGraphicFramePr>
        <p:xfrm>
          <a:off x="2514600" y="2133600"/>
          <a:ext cx="5410200" cy="4183063"/>
        </p:xfrm>
        <a:graphic>
          <a:graphicData uri="http://schemas.openxmlformats.org/presentationml/2006/ole">
            <p:oleObj spid="_x0000_s6148" name="CS ChemDraw Drawing" r:id="rId3" imgW="4495800" imgH="3475567" progId="">
              <p:embed/>
            </p:oleObj>
          </a:graphicData>
        </a:graphic>
      </p:graphicFrame>
      <p:sp>
        <p:nvSpPr>
          <p:cNvPr id="6148" name="Text Box 7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Infrared Spectroscopy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dipropyl-ether"/>
          <p:cNvPicPr preferRelativeResize="0">
            <a:picLocks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8720" y="2971800"/>
            <a:ext cx="7406640" cy="347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0" y="533400"/>
            <a:ext cx="58674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62013" lvl="1" indent="-457200">
              <a:buFontTx/>
              <a:buAutoNum type="arabicPeriod" startAt="6"/>
            </a:pPr>
            <a:r>
              <a:rPr lang="en-US" sz="1600" b="1" dirty="0" smtClean="0">
                <a:solidFill>
                  <a:schemeClr val="accent6"/>
                </a:solidFill>
                <a:latin typeface="Arial" charset="0"/>
              </a:rPr>
              <a:t>Ethers</a:t>
            </a:r>
            <a:r>
              <a:rPr lang="en-US" sz="1600" b="1" dirty="0" smtClean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en-US" sz="1600" dirty="0">
                <a:latin typeface="Arial" charset="0"/>
              </a:rPr>
              <a:t>– addition of the C-O-C asymmetric band and vinyl C-H bonds</a:t>
            </a:r>
          </a:p>
          <a:p>
            <a:pPr marL="1255713" lvl="2" indent="-279400">
              <a:buFontTx/>
              <a:buChar char="•"/>
            </a:pPr>
            <a:r>
              <a:rPr lang="en-US" sz="1600" dirty="0">
                <a:latin typeface="Arial" charset="0"/>
              </a:rPr>
              <a:t>Show a strong band for the </a:t>
            </a:r>
            <a:r>
              <a:rPr lang="en-US" sz="1600" dirty="0" err="1">
                <a:latin typeface="Arial" charset="0"/>
              </a:rPr>
              <a:t>antisymmetric</a:t>
            </a:r>
            <a:r>
              <a:rPr lang="en-US" sz="1600" dirty="0">
                <a:latin typeface="Arial" charset="0"/>
              </a:rPr>
              <a:t> C-O-C stretch at 1050-1150 cm</a:t>
            </a:r>
            <a:r>
              <a:rPr lang="en-US" sz="1600" baseline="30000" dirty="0">
                <a:latin typeface="Arial" charset="0"/>
              </a:rPr>
              <a:t>-1</a:t>
            </a:r>
          </a:p>
          <a:p>
            <a:pPr marL="1255713" lvl="2" indent="-279400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1255713" lvl="2" indent="-279400">
              <a:buFontTx/>
              <a:buChar char="•"/>
            </a:pPr>
            <a:r>
              <a:rPr lang="en-US" sz="1600" dirty="0">
                <a:latin typeface="Arial" charset="0"/>
              </a:rPr>
              <a:t>Otherwise, dominated by the hydrocarbon component of the rest of the molecule</a:t>
            </a:r>
            <a:endParaRPr lang="en-US" sz="16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6035040" y="182880"/>
            <a:ext cx="3017520" cy="13716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/>
          <a:lstStyle/>
          <a:p>
            <a:pPr algn="ctr" eaLnBrk="0" hangingPunct="0">
              <a:defRPr/>
            </a:pPr>
            <a:r>
              <a:rPr lang="en-US" dirty="0" err="1">
                <a:latin typeface="Arial" charset="0"/>
              </a:rPr>
              <a:t>Diisopropyl</a:t>
            </a:r>
            <a:r>
              <a:rPr lang="en-US" dirty="0">
                <a:latin typeface="Arial" charset="0"/>
              </a:rPr>
              <a:t> ether</a:t>
            </a:r>
          </a:p>
        </p:txBody>
      </p:sp>
      <p:sp>
        <p:nvSpPr>
          <p:cNvPr id="7177" name="Text Box 8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Infrared Spectroscopy</a:t>
            </a:r>
          </a:p>
        </p:txBody>
      </p:sp>
      <p:graphicFrame>
        <p:nvGraphicFramePr>
          <p:cNvPr id="7178" name="Object 10"/>
          <p:cNvGraphicFramePr>
            <a:graphicFrameLocks noChangeAspect="1"/>
          </p:cNvGraphicFramePr>
          <p:nvPr/>
        </p:nvGraphicFramePr>
        <p:xfrm>
          <a:off x="6781800" y="609600"/>
          <a:ext cx="1549399" cy="838200"/>
        </p:xfrm>
        <a:graphic>
          <a:graphicData uri="http://schemas.openxmlformats.org/presentationml/2006/ole">
            <p:oleObj spid="_x0000_s7180" name="CS ChemDraw Drawing" r:id="rId4" imgW="677711" imgH="366815" progId="">
              <p:embed/>
            </p:oleObj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7162800" y="914400"/>
            <a:ext cx="762000" cy="609600"/>
          </a:xfrm>
          <a:prstGeom prst="roundRect">
            <a:avLst/>
          </a:prstGeom>
          <a:solidFill>
            <a:srgbClr val="FF00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6096000" y="3048000"/>
            <a:ext cx="609600" cy="3200400"/>
          </a:xfrm>
          <a:prstGeom prst="roundRect">
            <a:avLst/>
          </a:prstGeom>
          <a:solidFill>
            <a:srgbClr val="FF00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6629400" y="52578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(s)</a:t>
            </a:r>
            <a:endParaRPr lang="en-US" sz="1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4" descr="2-butanol-IR"/>
          <p:cNvPicPr preferRelativeResize="0">
            <a:picLocks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8720" y="2971800"/>
            <a:ext cx="7406640" cy="347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457200" y="533400"/>
            <a:ext cx="59436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04813" indent="-457200">
              <a:buFontTx/>
              <a:buAutoNum type="arabicPeriod" startAt="7"/>
            </a:pPr>
            <a:r>
              <a:rPr lang="en-US" sz="1600" b="1" dirty="0" smtClean="0">
                <a:solidFill>
                  <a:schemeClr val="accent6"/>
                </a:solidFill>
                <a:latin typeface="Arial" charset="0"/>
              </a:rPr>
              <a:t>Alcohols</a:t>
            </a:r>
            <a:endParaRPr lang="en-US" sz="1600" b="1" dirty="0">
              <a:solidFill>
                <a:schemeClr val="accent6"/>
              </a:solidFill>
              <a:latin typeface="Arial" charset="0"/>
            </a:endParaRPr>
          </a:p>
          <a:p>
            <a:pPr marL="687388" lvl="1" indent="-168275">
              <a:buFontTx/>
              <a:buChar char="•"/>
            </a:pPr>
            <a:r>
              <a:rPr lang="en-US" sz="1600" dirty="0" smtClean="0">
                <a:latin typeface="Arial" charset="0"/>
              </a:rPr>
              <a:t>Strong</a:t>
            </a:r>
            <a:r>
              <a:rPr lang="en-US" sz="1600" dirty="0">
                <a:latin typeface="Arial" charset="0"/>
              </a:rPr>
              <a:t>, broad </a:t>
            </a:r>
            <a:r>
              <a:rPr lang="en-US" sz="1600" dirty="0" smtClean="0">
                <a:latin typeface="Arial" charset="0"/>
              </a:rPr>
              <a:t>O-H </a:t>
            </a:r>
            <a:r>
              <a:rPr lang="en-US" sz="1600" dirty="0">
                <a:latin typeface="Arial" charset="0"/>
              </a:rPr>
              <a:t>stretch from 3200-3400 </a:t>
            </a:r>
            <a:r>
              <a:rPr lang="en-US" sz="1600" dirty="0" smtClean="0">
                <a:latin typeface="Arial" charset="0"/>
              </a:rPr>
              <a:t>cm</a:t>
            </a:r>
            <a:r>
              <a:rPr lang="en-US" sz="1600" baseline="30000" dirty="0" smtClean="0">
                <a:latin typeface="Arial" charset="0"/>
              </a:rPr>
              <a:t>-1</a:t>
            </a:r>
          </a:p>
          <a:p>
            <a:pPr marL="687388" lvl="1" indent="-168275">
              <a:buFontTx/>
              <a:buChar char="•"/>
            </a:pPr>
            <a:endParaRPr lang="en-US" sz="1600" i="1" dirty="0">
              <a:latin typeface="Arial" charset="0"/>
            </a:endParaRPr>
          </a:p>
          <a:p>
            <a:pPr marL="687388" lvl="1" indent="-168275">
              <a:buFontTx/>
              <a:buChar char="•"/>
            </a:pPr>
            <a:r>
              <a:rPr lang="en-US" sz="1600" dirty="0">
                <a:latin typeface="Arial" charset="0"/>
              </a:rPr>
              <a:t>Like ethers, </a:t>
            </a:r>
            <a:r>
              <a:rPr lang="en-US" sz="1600" dirty="0" smtClean="0">
                <a:latin typeface="Arial" charset="0"/>
              </a:rPr>
              <a:t>C-O </a:t>
            </a:r>
            <a:r>
              <a:rPr lang="en-US" sz="1600" dirty="0">
                <a:latin typeface="Arial" charset="0"/>
              </a:rPr>
              <a:t>stretch </a:t>
            </a:r>
            <a:r>
              <a:rPr lang="en-US" sz="1600" dirty="0" smtClean="0">
                <a:latin typeface="Arial" charset="0"/>
              </a:rPr>
              <a:t>from </a:t>
            </a:r>
            <a:r>
              <a:rPr lang="en-US" sz="1600" dirty="0">
                <a:latin typeface="Arial" charset="0"/>
              </a:rPr>
              <a:t>1050-1260 </a:t>
            </a:r>
            <a:r>
              <a:rPr lang="en-US" sz="1600" dirty="0" smtClean="0">
                <a:latin typeface="Arial" charset="0"/>
              </a:rPr>
              <a:t>cm</a:t>
            </a:r>
            <a:r>
              <a:rPr lang="en-US" sz="1600" baseline="30000" dirty="0" smtClean="0">
                <a:latin typeface="Arial" charset="0"/>
              </a:rPr>
              <a:t>-1</a:t>
            </a:r>
          </a:p>
          <a:p>
            <a:pPr marL="687388" lvl="1" indent="-168275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687388" lvl="1" indent="-168275">
              <a:buFontTx/>
              <a:buChar char="•"/>
            </a:pPr>
            <a:r>
              <a:rPr lang="en-US" sz="1600" dirty="0" smtClean="0">
                <a:latin typeface="Arial" charset="0"/>
              </a:rPr>
              <a:t>Band position changes depending </a:t>
            </a:r>
            <a:r>
              <a:rPr lang="en-US" sz="1600" dirty="0">
                <a:latin typeface="Arial" charset="0"/>
              </a:rPr>
              <a:t>on the </a:t>
            </a:r>
            <a:r>
              <a:rPr lang="en-US" sz="1600" dirty="0" smtClean="0">
                <a:latin typeface="Arial" charset="0"/>
              </a:rPr>
              <a:t>alcohols substitution: </a:t>
            </a:r>
            <a:r>
              <a:rPr lang="en-US" sz="1600" dirty="0">
                <a:latin typeface="Arial" charset="0"/>
              </a:rPr>
              <a:t>1</a:t>
            </a:r>
            <a:r>
              <a:rPr lang="en-US" sz="1600" dirty="0">
                <a:latin typeface="Arial" charset="0"/>
                <a:cs typeface="Arial" charset="0"/>
              </a:rPr>
              <a:t>°</a:t>
            </a:r>
            <a:r>
              <a:rPr lang="en-US" sz="1600" dirty="0">
                <a:latin typeface="Arial" charset="0"/>
              </a:rPr>
              <a:t> 1075-1000; 2</a:t>
            </a:r>
            <a:r>
              <a:rPr lang="en-US" sz="1600" dirty="0">
                <a:latin typeface="Arial" charset="0"/>
                <a:cs typeface="Arial" charset="0"/>
              </a:rPr>
              <a:t>°</a:t>
            </a:r>
            <a:r>
              <a:rPr lang="en-US" sz="1600" dirty="0">
                <a:latin typeface="Arial" charset="0"/>
              </a:rPr>
              <a:t> 1075-1150; 3</a:t>
            </a:r>
            <a:r>
              <a:rPr lang="en-US" sz="1600" dirty="0">
                <a:latin typeface="Arial" charset="0"/>
                <a:cs typeface="Arial" charset="0"/>
              </a:rPr>
              <a:t>°</a:t>
            </a:r>
            <a:r>
              <a:rPr lang="en-US" sz="1600" dirty="0">
                <a:latin typeface="Arial" charset="0"/>
              </a:rPr>
              <a:t> 1100-1200; phenol </a:t>
            </a:r>
            <a:r>
              <a:rPr lang="en-US" sz="1600" dirty="0" smtClean="0">
                <a:latin typeface="Arial" charset="0"/>
              </a:rPr>
              <a:t>1180-1260</a:t>
            </a:r>
          </a:p>
          <a:p>
            <a:pPr marL="687388" lvl="1" indent="-168275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687388" lvl="1" indent="-168275">
              <a:buFontTx/>
              <a:buChar char="•"/>
            </a:pPr>
            <a:r>
              <a:rPr lang="en-US" sz="1600" dirty="0">
                <a:solidFill>
                  <a:schemeClr val="accent6"/>
                </a:solidFill>
                <a:latin typeface="Arial" charset="0"/>
              </a:rPr>
              <a:t>The shape is due to the presence of hydrogen bonding</a:t>
            </a: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6035040" y="182880"/>
            <a:ext cx="3017520" cy="13716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/>
          <a:lstStyle/>
          <a:p>
            <a:pPr algn="ctr" eaLnBrk="0" hangingPunct="0">
              <a:defRPr/>
            </a:pPr>
            <a:r>
              <a:rPr lang="en-US">
                <a:latin typeface="Arial" charset="0"/>
              </a:rPr>
              <a:t>1-butanol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Infrared Spectroscopy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752600" y="3200400"/>
            <a:ext cx="879475" cy="2743200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5943600" y="3159125"/>
            <a:ext cx="304800" cy="2320925"/>
          </a:xfrm>
          <a:prstGeom prst="roundRect">
            <a:avLst/>
          </a:prstGeom>
          <a:solidFill>
            <a:srgbClr val="FF00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8203" name="Object 11"/>
          <p:cNvGraphicFramePr>
            <a:graphicFrameLocks noChangeAspect="1"/>
          </p:cNvGraphicFramePr>
          <p:nvPr/>
        </p:nvGraphicFramePr>
        <p:xfrm>
          <a:off x="6400800" y="685800"/>
          <a:ext cx="2365926" cy="609600"/>
        </p:xfrm>
        <a:graphic>
          <a:graphicData uri="http://schemas.openxmlformats.org/presentationml/2006/ole">
            <p:oleObj spid="_x0000_s8205" name="CS ChemDraw Drawing" r:id="rId4" imgW="880286" imgH="226842" progId="">
              <p:embed/>
            </p:oleObj>
          </a:graphicData>
        </a:graphic>
      </p:graphicFrame>
      <p:sp>
        <p:nvSpPr>
          <p:cNvPr id="12" name="Rounded Rectangle 11"/>
          <p:cNvSpPr/>
          <p:nvPr/>
        </p:nvSpPr>
        <p:spPr>
          <a:xfrm>
            <a:off x="6172200" y="685800"/>
            <a:ext cx="879475" cy="6096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6934200" y="685800"/>
            <a:ext cx="609600" cy="609600"/>
          </a:xfrm>
          <a:prstGeom prst="roundRect">
            <a:avLst/>
          </a:prstGeom>
          <a:solidFill>
            <a:srgbClr val="FF00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28800" y="3810000"/>
            <a:ext cx="7793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(m– s)</a:t>
            </a:r>
          </a:p>
          <a:p>
            <a:pPr algn="ctr"/>
            <a:r>
              <a:rPr lang="en-US" sz="1400" b="1" dirty="0" err="1" smtClean="0"/>
              <a:t>br</a:t>
            </a:r>
            <a:endParaRPr lang="en-US" sz="1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562600" y="53340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(s)</a:t>
            </a:r>
            <a:endParaRPr lang="en-US" sz="1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0" y="533400"/>
            <a:ext cx="61722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62013" lvl="1" indent="-457200">
              <a:buFontTx/>
              <a:buAutoNum type="arabicPeriod" startAt="8"/>
            </a:pPr>
            <a:r>
              <a:rPr lang="en-US" sz="1600" b="1" dirty="0" smtClean="0">
                <a:solidFill>
                  <a:schemeClr val="accent6"/>
                </a:solidFill>
                <a:latin typeface="Arial" charset="0"/>
              </a:rPr>
              <a:t>Amines</a:t>
            </a:r>
            <a:r>
              <a:rPr lang="en-US" sz="1600" dirty="0" smtClean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US" sz="1600" dirty="0">
                <a:solidFill>
                  <a:schemeClr val="accent6"/>
                </a:solidFill>
                <a:latin typeface="Arial" charset="0"/>
              </a:rPr>
              <a:t>-</a:t>
            </a:r>
            <a:r>
              <a:rPr lang="en-US" sz="1600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US" sz="1600" dirty="0">
                <a:latin typeface="Arial" charset="0"/>
              </a:rPr>
              <a:t>Primary</a:t>
            </a:r>
          </a:p>
          <a:p>
            <a:pPr marL="1196975" lvl="2" indent="-220663">
              <a:buFontTx/>
              <a:buChar char="•"/>
              <a:tabLst>
                <a:tab pos="1196975" algn="l"/>
              </a:tabLst>
            </a:pPr>
            <a:r>
              <a:rPr lang="en-US" sz="1600" dirty="0">
                <a:latin typeface="Arial" charset="0"/>
              </a:rPr>
              <a:t>Shows the –N-H stretch for NH</a:t>
            </a:r>
            <a:r>
              <a:rPr lang="en-US" sz="1600" baseline="-25000" dirty="0">
                <a:latin typeface="Arial" charset="0"/>
              </a:rPr>
              <a:t>2</a:t>
            </a:r>
            <a:r>
              <a:rPr lang="en-US" sz="1600" dirty="0">
                <a:latin typeface="Arial" charset="0"/>
              </a:rPr>
              <a:t> as a </a:t>
            </a:r>
            <a:r>
              <a:rPr lang="en-US" sz="1600" b="1" i="1" dirty="0">
                <a:solidFill>
                  <a:schemeClr val="accent6"/>
                </a:solidFill>
                <a:latin typeface="Arial" charset="0"/>
              </a:rPr>
              <a:t>doublet</a:t>
            </a:r>
            <a:r>
              <a:rPr lang="en-US" sz="1600" dirty="0">
                <a:latin typeface="Arial" charset="0"/>
              </a:rPr>
              <a:t> between 3200-3500 </a:t>
            </a:r>
            <a:r>
              <a:rPr lang="en-US" sz="1600" dirty="0" smtClean="0">
                <a:latin typeface="Arial" charset="0"/>
              </a:rPr>
              <a:t>cm</a:t>
            </a:r>
            <a:r>
              <a:rPr lang="en-US" sz="1600" baseline="30000" dirty="0" smtClean="0">
                <a:latin typeface="Arial" charset="0"/>
              </a:rPr>
              <a:t>-1</a:t>
            </a:r>
            <a:r>
              <a:rPr lang="en-US" sz="1600" dirty="0" smtClean="0">
                <a:latin typeface="Arial" charset="0"/>
              </a:rPr>
              <a:t> (symmetric </a:t>
            </a:r>
            <a:r>
              <a:rPr lang="en-US" sz="1600" dirty="0">
                <a:latin typeface="Arial" charset="0"/>
              </a:rPr>
              <a:t>and anti-symmetric </a:t>
            </a:r>
            <a:r>
              <a:rPr lang="en-US" sz="1600" dirty="0" smtClean="0">
                <a:latin typeface="Arial" charset="0"/>
              </a:rPr>
              <a:t>modes)</a:t>
            </a:r>
            <a:endParaRPr lang="en-US" sz="1600" baseline="30000" dirty="0">
              <a:latin typeface="Arial" charset="0"/>
            </a:endParaRPr>
          </a:p>
          <a:p>
            <a:pPr marL="1196975" lvl="2" indent="-220663">
              <a:buFontTx/>
              <a:buChar char="•"/>
              <a:tabLst>
                <a:tab pos="1196975" algn="l"/>
              </a:tabLst>
            </a:pPr>
            <a:r>
              <a:rPr lang="en-US" sz="1600" dirty="0">
                <a:latin typeface="Arial" charset="0"/>
              </a:rPr>
              <a:t>-NH</a:t>
            </a:r>
            <a:r>
              <a:rPr lang="en-US" sz="1600" baseline="-25000" dirty="0">
                <a:latin typeface="Arial" charset="0"/>
              </a:rPr>
              <a:t>2</a:t>
            </a:r>
            <a:r>
              <a:rPr lang="en-US" sz="1600" dirty="0">
                <a:latin typeface="Arial" charset="0"/>
              </a:rPr>
              <a:t> </a:t>
            </a:r>
            <a:r>
              <a:rPr lang="en-US" sz="1600" dirty="0" smtClean="0">
                <a:latin typeface="Arial" charset="0"/>
              </a:rPr>
              <a:t>has deformation </a:t>
            </a:r>
            <a:r>
              <a:rPr lang="en-US" sz="1600" dirty="0">
                <a:latin typeface="Arial" charset="0"/>
              </a:rPr>
              <a:t>band from 1590-1650 </a:t>
            </a:r>
            <a:r>
              <a:rPr lang="en-US" sz="1600" dirty="0" smtClean="0">
                <a:latin typeface="Arial" charset="0"/>
              </a:rPr>
              <a:t>cm</a:t>
            </a:r>
            <a:r>
              <a:rPr lang="en-US" sz="1600" baseline="30000" dirty="0" smtClean="0">
                <a:latin typeface="Arial" charset="0"/>
              </a:rPr>
              <a:t>-1</a:t>
            </a:r>
            <a:endParaRPr lang="en-US" sz="1600" dirty="0">
              <a:latin typeface="Arial" charset="0"/>
            </a:endParaRPr>
          </a:p>
          <a:p>
            <a:pPr marL="1196975" lvl="2" indent="-220663">
              <a:buFontTx/>
              <a:buChar char="•"/>
              <a:tabLst>
                <a:tab pos="1196975" algn="l"/>
              </a:tabLst>
            </a:pPr>
            <a:r>
              <a:rPr lang="en-US" sz="1600" dirty="0">
                <a:latin typeface="Arial" charset="0"/>
              </a:rPr>
              <a:t>Additionally there is a “wag” band at 780-820 cm</a:t>
            </a:r>
            <a:r>
              <a:rPr lang="en-US" sz="1600" baseline="30000" dirty="0">
                <a:latin typeface="Arial" charset="0"/>
              </a:rPr>
              <a:t>-1</a:t>
            </a:r>
            <a:r>
              <a:rPr lang="en-US" sz="1600" dirty="0">
                <a:latin typeface="Arial" charset="0"/>
              </a:rPr>
              <a:t> that is not diagnostic</a:t>
            </a:r>
          </a:p>
          <a:p>
            <a:pPr marL="1890713" lvl="3" indent="-457200">
              <a:buFontTx/>
              <a:buChar char="•"/>
            </a:pPr>
            <a:endParaRPr lang="en-US" sz="1600" dirty="0">
              <a:latin typeface="Arial" charset="0"/>
            </a:endParaRPr>
          </a:p>
        </p:txBody>
      </p:sp>
      <p:pic>
        <p:nvPicPr>
          <p:cNvPr id="9220" name="Picture 4" descr="2-aminopentane"/>
          <p:cNvPicPr preferRelativeResize="0">
            <a:picLocks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8720" y="2971800"/>
            <a:ext cx="7410450" cy="347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6035040" y="182880"/>
            <a:ext cx="3017520" cy="13716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/>
          <a:lstStyle/>
          <a:p>
            <a:pPr algn="ctr" eaLnBrk="0" hangingPunct="0">
              <a:defRPr/>
            </a:pPr>
            <a:r>
              <a:rPr lang="en-US">
                <a:latin typeface="Arial" charset="0"/>
              </a:rPr>
              <a:t>2-aminopentane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Infrared Spectroscopy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105400" y="3124200"/>
            <a:ext cx="457200" cy="914400"/>
          </a:xfrm>
          <a:prstGeom prst="roundRect">
            <a:avLst/>
          </a:prstGeom>
          <a:solidFill>
            <a:srgbClr val="92D050">
              <a:alpha val="4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2133600" y="3124200"/>
            <a:ext cx="457200" cy="990600"/>
          </a:xfrm>
          <a:prstGeom prst="round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9228" name="Object 12"/>
          <p:cNvGraphicFramePr>
            <a:graphicFrameLocks noChangeAspect="1"/>
          </p:cNvGraphicFramePr>
          <p:nvPr/>
        </p:nvGraphicFramePr>
        <p:xfrm>
          <a:off x="6934200" y="609600"/>
          <a:ext cx="1371600" cy="862148"/>
        </p:xfrm>
        <a:graphic>
          <a:graphicData uri="http://schemas.openxmlformats.org/presentationml/2006/ole">
            <p:oleObj spid="_x0000_s9230" name="CS ChemDraw Drawing" r:id="rId4" imgW="722024" imgH="453683" progId="">
              <p:embed/>
            </p:oleObj>
          </a:graphicData>
        </a:graphic>
      </p:graphicFrame>
      <p:sp>
        <p:nvSpPr>
          <p:cNvPr id="11" name="Rounded Rectangle 10"/>
          <p:cNvSpPr/>
          <p:nvPr/>
        </p:nvSpPr>
        <p:spPr>
          <a:xfrm>
            <a:off x="6934200" y="533400"/>
            <a:ext cx="914400" cy="609600"/>
          </a:xfrm>
          <a:prstGeom prst="round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057400" y="4114800"/>
            <a:ext cx="5084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(w)</a:t>
            </a:r>
            <a:endParaRPr lang="en-US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953000" y="4114800"/>
            <a:ext cx="5084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(w)</a:t>
            </a:r>
            <a:endParaRPr lang="en-US" sz="1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4" descr="pyrollidine"/>
          <p:cNvPicPr preferRelativeResize="0">
            <a:picLocks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8720" y="2971800"/>
            <a:ext cx="7406640" cy="347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5"/>
          <p:cNvSpPr txBox="1">
            <a:spLocks noChangeArrowheads="1"/>
          </p:cNvSpPr>
          <p:nvPr/>
        </p:nvSpPr>
        <p:spPr bwMode="auto">
          <a:xfrm>
            <a:off x="0" y="533400"/>
            <a:ext cx="5715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62013" lvl="1" indent="-457200">
              <a:buFontTx/>
              <a:buAutoNum type="arabicPeriod" startAt="9"/>
            </a:pPr>
            <a:r>
              <a:rPr lang="en-US" sz="1600" b="1" dirty="0" smtClean="0">
                <a:solidFill>
                  <a:schemeClr val="accent6"/>
                </a:solidFill>
                <a:latin typeface="Arial" charset="0"/>
              </a:rPr>
              <a:t>Amines</a:t>
            </a:r>
            <a:r>
              <a:rPr lang="en-US" sz="1600" dirty="0" smtClean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US" sz="1600" dirty="0">
                <a:latin typeface="Arial" charset="0"/>
              </a:rPr>
              <a:t>– Secondary</a:t>
            </a:r>
            <a:endParaRPr lang="en-US" sz="1600" dirty="0">
              <a:solidFill>
                <a:srgbClr val="FF0000"/>
              </a:solidFill>
              <a:latin typeface="Arial" charset="0"/>
            </a:endParaRPr>
          </a:p>
          <a:p>
            <a:pPr marL="1196975" lvl="2" indent="-220663">
              <a:buFontTx/>
              <a:buChar char="•"/>
            </a:pPr>
            <a:r>
              <a:rPr lang="en-US" sz="1600" dirty="0" smtClean="0">
                <a:latin typeface="Arial" charset="0"/>
              </a:rPr>
              <a:t>N-H </a:t>
            </a:r>
            <a:r>
              <a:rPr lang="en-US" sz="1600" dirty="0">
                <a:latin typeface="Arial" charset="0"/>
              </a:rPr>
              <a:t>band for R</a:t>
            </a:r>
            <a:r>
              <a:rPr lang="en-US" sz="1600" baseline="-25000" dirty="0">
                <a:latin typeface="Arial" charset="0"/>
              </a:rPr>
              <a:t>2</a:t>
            </a:r>
            <a:r>
              <a:rPr lang="en-US" sz="1600" dirty="0">
                <a:latin typeface="Arial" charset="0"/>
              </a:rPr>
              <a:t>N-H occurs at 3200-3500 cm</a:t>
            </a:r>
            <a:r>
              <a:rPr lang="en-US" sz="1600" baseline="30000" dirty="0">
                <a:latin typeface="Arial" charset="0"/>
              </a:rPr>
              <a:t>-1</a:t>
            </a:r>
            <a:r>
              <a:rPr lang="en-US" sz="1600" dirty="0">
                <a:latin typeface="Arial" charset="0"/>
              </a:rPr>
              <a:t> </a:t>
            </a:r>
            <a:r>
              <a:rPr lang="en-US" sz="1600" dirty="0" smtClean="0">
                <a:latin typeface="Arial" charset="0"/>
              </a:rPr>
              <a:t>as </a:t>
            </a:r>
            <a:r>
              <a:rPr lang="en-US" sz="1600" dirty="0">
                <a:latin typeface="Arial" charset="0"/>
              </a:rPr>
              <a:t>a single sharp peak weaker than –O-H </a:t>
            </a:r>
            <a:endParaRPr lang="en-US" sz="1600" dirty="0" smtClean="0">
              <a:latin typeface="Arial" charset="0"/>
            </a:endParaRPr>
          </a:p>
          <a:p>
            <a:pPr marL="1196975" lvl="2" indent="-220663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1196975" lvl="2" indent="-220663">
              <a:buFontTx/>
              <a:buChar char="•"/>
            </a:pPr>
            <a:r>
              <a:rPr lang="en-US" sz="1600" dirty="0">
                <a:latin typeface="Arial" charset="0"/>
              </a:rPr>
              <a:t>Tertiary amines (R</a:t>
            </a:r>
            <a:r>
              <a:rPr lang="en-US" sz="1600" baseline="-25000" dirty="0">
                <a:latin typeface="Arial" charset="0"/>
              </a:rPr>
              <a:t>3</a:t>
            </a:r>
            <a:r>
              <a:rPr lang="en-US" sz="1600" dirty="0">
                <a:latin typeface="Arial" charset="0"/>
              </a:rPr>
              <a:t>N) have no N-H bond and </a:t>
            </a:r>
            <a:r>
              <a:rPr lang="en-US" sz="1600" i="1" dirty="0">
                <a:latin typeface="Arial" charset="0"/>
              </a:rPr>
              <a:t>will not</a:t>
            </a:r>
            <a:r>
              <a:rPr lang="en-US" sz="1600" dirty="0">
                <a:latin typeface="Arial" charset="0"/>
              </a:rPr>
              <a:t> have a band in this region</a:t>
            </a: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6035040" y="182880"/>
            <a:ext cx="3017520" cy="13716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/>
          <a:lstStyle/>
          <a:p>
            <a:pPr algn="ctr" eaLnBrk="0" hangingPunct="0">
              <a:defRPr/>
            </a:pPr>
            <a:r>
              <a:rPr lang="en-US">
                <a:latin typeface="Arial" charset="0"/>
              </a:rPr>
              <a:t>pyrrolidine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/>
              <a:t>Infrared Spectroscopy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133600" y="3124200"/>
            <a:ext cx="533400" cy="2133600"/>
          </a:xfrm>
          <a:prstGeom prst="roundRect">
            <a:avLst/>
          </a:prstGeom>
          <a:solidFill>
            <a:srgbClr val="0070C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10250" name="Object 10"/>
          <p:cNvGraphicFramePr>
            <a:graphicFrameLocks noChangeAspect="1"/>
          </p:cNvGraphicFramePr>
          <p:nvPr/>
        </p:nvGraphicFramePr>
        <p:xfrm>
          <a:off x="6934200" y="685799"/>
          <a:ext cx="1219200" cy="764171"/>
        </p:xfrm>
        <a:graphic>
          <a:graphicData uri="http://schemas.openxmlformats.org/presentationml/2006/ole">
            <p:oleObj spid="_x0000_s10252" name="CS ChemDraw Drawing" r:id="rId4" imgW="557432" imgH="348527" progId="">
              <p:embed/>
            </p:oleObj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7391400" y="838200"/>
            <a:ext cx="762000" cy="457200"/>
          </a:xfrm>
          <a:prstGeom prst="roundRect">
            <a:avLst/>
          </a:prstGeom>
          <a:solidFill>
            <a:srgbClr val="0070C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905000" y="5181600"/>
            <a:ext cx="8996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(w – m)</a:t>
            </a:r>
            <a:endParaRPr lang="en-US" sz="1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/>
              <a:t>Infrared Spectroscopy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0" y="533400"/>
            <a:ext cx="84582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62013" lvl="1" indent="-457200"/>
            <a:r>
              <a:rPr lang="en-US" sz="1600" b="1" dirty="0" smtClean="0">
                <a:solidFill>
                  <a:schemeClr val="accent6"/>
                </a:solidFill>
                <a:latin typeface="Arial" charset="0"/>
              </a:rPr>
              <a:t>Pause and Review</a:t>
            </a:r>
            <a:endParaRPr lang="en-US" sz="1600" dirty="0">
              <a:solidFill>
                <a:srgbClr val="FF0000"/>
              </a:solidFill>
              <a:latin typeface="Arial" charset="0"/>
            </a:endParaRPr>
          </a:p>
          <a:p>
            <a:pPr marL="1196975" lvl="2" indent="-220663">
              <a:buFontTx/>
              <a:buChar char="•"/>
            </a:pPr>
            <a:r>
              <a:rPr lang="en-US" sz="1600" dirty="0" smtClean="0">
                <a:latin typeface="Arial" charset="0"/>
              </a:rPr>
              <a:t>Inspect the bonds to H region (2700 – 4000 cm</a:t>
            </a:r>
            <a:r>
              <a:rPr lang="en-US" sz="1600" baseline="30000" dirty="0" smtClean="0">
                <a:latin typeface="Arial" charset="0"/>
              </a:rPr>
              <a:t>-1</a:t>
            </a:r>
            <a:r>
              <a:rPr lang="en-US" sz="1600" dirty="0" smtClean="0">
                <a:latin typeface="Arial" charset="0"/>
              </a:rPr>
              <a:t>)</a:t>
            </a:r>
          </a:p>
          <a:p>
            <a:pPr marL="1196975" lvl="2" indent="-220663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1196975" lvl="2" indent="-220663">
              <a:buFontTx/>
              <a:buChar char="•"/>
            </a:pPr>
            <a:r>
              <a:rPr lang="en-US" sz="1600" dirty="0" smtClean="0">
                <a:latin typeface="Arial" charset="0"/>
              </a:rPr>
              <a:t>Peaks from 2850-3000 are simply sp</a:t>
            </a:r>
            <a:r>
              <a:rPr lang="en-US" sz="1600" baseline="30000" dirty="0" smtClean="0">
                <a:latin typeface="Arial" charset="0"/>
              </a:rPr>
              <a:t>3</a:t>
            </a:r>
            <a:r>
              <a:rPr lang="en-US" sz="1600" dirty="0" smtClean="0">
                <a:latin typeface="Arial" charset="0"/>
              </a:rPr>
              <a:t> C-H in most organic molecules</a:t>
            </a:r>
          </a:p>
          <a:p>
            <a:pPr marL="1196975" lvl="2" indent="-220663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1196975" lvl="2" indent="-220663">
              <a:buFontTx/>
              <a:buChar char="•"/>
            </a:pPr>
            <a:r>
              <a:rPr lang="en-US" sz="1600" dirty="0" smtClean="0">
                <a:latin typeface="Arial" charset="0"/>
              </a:rPr>
              <a:t>Above 3000 cm</a:t>
            </a:r>
            <a:r>
              <a:rPr lang="en-US" sz="1600" baseline="30000" dirty="0" smtClean="0">
                <a:latin typeface="Arial" charset="0"/>
              </a:rPr>
              <a:t>-1 </a:t>
            </a:r>
            <a:r>
              <a:rPr lang="en-US" sz="1600" i="1" dirty="0"/>
              <a:t>Learn shapes, not </a:t>
            </a:r>
            <a:r>
              <a:rPr lang="en-US" sz="1600" i="1" dirty="0" err="1"/>
              <a:t>wavenumbers</a:t>
            </a:r>
            <a:r>
              <a:rPr lang="en-US" sz="1600" i="1" dirty="0"/>
              <a:t>!</a:t>
            </a:r>
            <a:r>
              <a:rPr lang="en-US" sz="1400" i="1" dirty="0" smtClean="0">
                <a:latin typeface="Arial" charset="0"/>
              </a:rPr>
              <a:t>:</a:t>
            </a:r>
            <a:endParaRPr lang="en-US" sz="1600" i="1" dirty="0">
              <a:latin typeface="Arial" charset="0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1371600" y="2514600"/>
            <a:ext cx="1371600" cy="1314915"/>
          </a:xfrm>
          <a:custGeom>
            <a:avLst/>
            <a:gdLst>
              <a:gd name="connsiteX0" fmla="*/ 0 w 1152293"/>
              <a:gd name="connsiteY0" fmla="*/ 183375 h 1002370"/>
              <a:gd name="connsiteX1" fmla="*/ 341971 w 1152293"/>
              <a:gd name="connsiteY1" fmla="*/ 175941 h 1002370"/>
              <a:gd name="connsiteX2" fmla="*/ 550127 w 1152293"/>
              <a:gd name="connsiteY2" fmla="*/ 993697 h 1002370"/>
              <a:gd name="connsiteX3" fmla="*/ 758283 w 1152293"/>
              <a:gd name="connsiteY3" fmla="*/ 123902 h 1002370"/>
              <a:gd name="connsiteX4" fmla="*/ 1152293 w 1152293"/>
              <a:gd name="connsiteY4" fmla="*/ 250283 h 1002370"/>
              <a:gd name="connsiteX0" fmla="*/ 0 w 995162"/>
              <a:gd name="connsiteY0" fmla="*/ 71244 h 1015535"/>
              <a:gd name="connsiteX1" fmla="*/ 184840 w 995162"/>
              <a:gd name="connsiteY1" fmla="*/ 189106 h 1015535"/>
              <a:gd name="connsiteX2" fmla="*/ 392996 w 995162"/>
              <a:gd name="connsiteY2" fmla="*/ 1006862 h 1015535"/>
              <a:gd name="connsiteX3" fmla="*/ 601152 w 995162"/>
              <a:gd name="connsiteY3" fmla="*/ 137067 h 1015535"/>
              <a:gd name="connsiteX4" fmla="*/ 995162 w 995162"/>
              <a:gd name="connsiteY4" fmla="*/ 263448 h 1015535"/>
              <a:gd name="connsiteX0" fmla="*/ 0 w 995162"/>
              <a:gd name="connsiteY0" fmla="*/ 58079 h 1002370"/>
              <a:gd name="connsiteX1" fmla="*/ 184840 w 995162"/>
              <a:gd name="connsiteY1" fmla="*/ 175941 h 1002370"/>
              <a:gd name="connsiteX2" fmla="*/ 392996 w 995162"/>
              <a:gd name="connsiteY2" fmla="*/ 993697 h 1002370"/>
              <a:gd name="connsiteX3" fmla="*/ 601152 w 995162"/>
              <a:gd name="connsiteY3" fmla="*/ 123902 h 1002370"/>
              <a:gd name="connsiteX4" fmla="*/ 995162 w 995162"/>
              <a:gd name="connsiteY4" fmla="*/ 250283 h 1002370"/>
              <a:gd name="connsiteX0" fmla="*/ 0 w 785654"/>
              <a:gd name="connsiteY0" fmla="*/ 89403 h 1033694"/>
              <a:gd name="connsiteX1" fmla="*/ 184840 w 785654"/>
              <a:gd name="connsiteY1" fmla="*/ 207265 h 1033694"/>
              <a:gd name="connsiteX2" fmla="*/ 392996 w 785654"/>
              <a:gd name="connsiteY2" fmla="*/ 1025021 h 1033694"/>
              <a:gd name="connsiteX3" fmla="*/ 601152 w 785654"/>
              <a:gd name="connsiteY3" fmla="*/ 155226 h 1033694"/>
              <a:gd name="connsiteX4" fmla="*/ 785654 w 785654"/>
              <a:gd name="connsiteY4" fmla="*/ 93663 h 1033694"/>
              <a:gd name="connsiteX0" fmla="*/ 0 w 785654"/>
              <a:gd name="connsiteY0" fmla="*/ 89403 h 1033694"/>
              <a:gd name="connsiteX1" fmla="*/ 184840 w 785654"/>
              <a:gd name="connsiteY1" fmla="*/ 207265 h 1033694"/>
              <a:gd name="connsiteX2" fmla="*/ 392996 w 785654"/>
              <a:gd name="connsiteY2" fmla="*/ 1025021 h 1033694"/>
              <a:gd name="connsiteX3" fmla="*/ 601152 w 785654"/>
              <a:gd name="connsiteY3" fmla="*/ 155226 h 1033694"/>
              <a:gd name="connsiteX4" fmla="*/ 785654 w 785654"/>
              <a:gd name="connsiteY4" fmla="*/ 93663 h 1033694"/>
              <a:gd name="connsiteX0" fmla="*/ 0 w 785654"/>
              <a:gd name="connsiteY0" fmla="*/ 89403 h 1033694"/>
              <a:gd name="connsiteX1" fmla="*/ 184840 w 785654"/>
              <a:gd name="connsiteY1" fmla="*/ 207265 h 1033694"/>
              <a:gd name="connsiteX2" fmla="*/ 392996 w 785654"/>
              <a:gd name="connsiteY2" fmla="*/ 1025021 h 1033694"/>
              <a:gd name="connsiteX3" fmla="*/ 601152 w 785654"/>
              <a:gd name="connsiteY3" fmla="*/ 155226 h 1033694"/>
              <a:gd name="connsiteX4" fmla="*/ 785654 w 785654"/>
              <a:gd name="connsiteY4" fmla="*/ 93663 h 1033694"/>
              <a:gd name="connsiteX0" fmla="*/ 0 w 785654"/>
              <a:gd name="connsiteY0" fmla="*/ 38074 h 982365"/>
              <a:gd name="connsiteX1" fmla="*/ 184840 w 785654"/>
              <a:gd name="connsiteY1" fmla="*/ 155936 h 982365"/>
              <a:gd name="connsiteX2" fmla="*/ 392996 w 785654"/>
              <a:gd name="connsiteY2" fmla="*/ 973692 h 982365"/>
              <a:gd name="connsiteX3" fmla="*/ 601152 w 785654"/>
              <a:gd name="connsiteY3" fmla="*/ 103897 h 982365"/>
              <a:gd name="connsiteX4" fmla="*/ 785654 w 785654"/>
              <a:gd name="connsiteY4" fmla="*/ 42334 h 982365"/>
              <a:gd name="connsiteX0" fmla="*/ 0 w 785654"/>
              <a:gd name="connsiteY0" fmla="*/ 38074 h 1048273"/>
              <a:gd name="connsiteX1" fmla="*/ 184840 w 785654"/>
              <a:gd name="connsiteY1" fmla="*/ 155936 h 1048273"/>
              <a:gd name="connsiteX2" fmla="*/ 392996 w 785654"/>
              <a:gd name="connsiteY2" fmla="*/ 973692 h 1048273"/>
              <a:gd name="connsiteX3" fmla="*/ 487574 w 785654"/>
              <a:gd name="connsiteY3" fmla="*/ 603420 h 1048273"/>
              <a:gd name="connsiteX4" fmla="*/ 601152 w 785654"/>
              <a:gd name="connsiteY4" fmla="*/ 103897 h 1048273"/>
              <a:gd name="connsiteX5" fmla="*/ 785654 w 785654"/>
              <a:gd name="connsiteY5" fmla="*/ 42334 h 1048273"/>
              <a:gd name="connsiteX0" fmla="*/ 0 w 785654"/>
              <a:gd name="connsiteY0" fmla="*/ 11475 h 708434"/>
              <a:gd name="connsiteX1" fmla="*/ 184840 w 785654"/>
              <a:gd name="connsiteY1" fmla="*/ 129337 h 708434"/>
              <a:gd name="connsiteX2" fmla="*/ 305701 w 785654"/>
              <a:gd name="connsiteY2" fmla="*/ 633853 h 708434"/>
              <a:gd name="connsiteX3" fmla="*/ 487574 w 785654"/>
              <a:gd name="connsiteY3" fmla="*/ 576821 h 708434"/>
              <a:gd name="connsiteX4" fmla="*/ 601152 w 785654"/>
              <a:gd name="connsiteY4" fmla="*/ 77298 h 708434"/>
              <a:gd name="connsiteX5" fmla="*/ 785654 w 785654"/>
              <a:gd name="connsiteY5" fmla="*/ 15735 h 708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5654" h="708434">
                <a:moveTo>
                  <a:pt x="0" y="11475"/>
                </a:moveTo>
                <a:cubicBezTo>
                  <a:pt x="149413" y="4407"/>
                  <a:pt x="133890" y="25607"/>
                  <a:pt x="184840" y="129337"/>
                </a:cubicBezTo>
                <a:cubicBezTo>
                  <a:pt x="235790" y="233067"/>
                  <a:pt x="255245" y="559272"/>
                  <a:pt x="305701" y="633853"/>
                </a:cubicBezTo>
                <a:cubicBezTo>
                  <a:pt x="356157" y="708434"/>
                  <a:pt x="438332" y="669580"/>
                  <a:pt x="487574" y="576821"/>
                </a:cubicBezTo>
                <a:cubicBezTo>
                  <a:pt x="536816" y="484062"/>
                  <a:pt x="536923" y="233461"/>
                  <a:pt x="601152" y="77298"/>
                </a:cubicBezTo>
                <a:cubicBezTo>
                  <a:pt x="666595" y="0"/>
                  <a:pt x="686532" y="23126"/>
                  <a:pt x="785654" y="15735"/>
                </a:cubicBezTo>
              </a:path>
            </a:pathLst>
          </a:cu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667000" y="2895600"/>
            <a:ext cx="2247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Broad U-shape peak</a:t>
            </a:r>
          </a:p>
          <a:p>
            <a:r>
              <a:rPr lang="en-US" dirty="0" smtClean="0"/>
              <a:t>-</a:t>
            </a:r>
            <a:r>
              <a:rPr lang="en-US" b="1" dirty="0" smtClean="0"/>
              <a:t>O—H</a:t>
            </a:r>
            <a:r>
              <a:rPr lang="en-US" dirty="0" smtClean="0"/>
              <a:t> bond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>
          <a:xfrm>
            <a:off x="5181600" y="2362200"/>
            <a:ext cx="533400" cy="762000"/>
          </a:xfrm>
          <a:custGeom>
            <a:avLst/>
            <a:gdLst>
              <a:gd name="connsiteX0" fmla="*/ 0 w 1152293"/>
              <a:gd name="connsiteY0" fmla="*/ 183375 h 1002370"/>
              <a:gd name="connsiteX1" fmla="*/ 341971 w 1152293"/>
              <a:gd name="connsiteY1" fmla="*/ 175941 h 1002370"/>
              <a:gd name="connsiteX2" fmla="*/ 550127 w 1152293"/>
              <a:gd name="connsiteY2" fmla="*/ 993697 h 1002370"/>
              <a:gd name="connsiteX3" fmla="*/ 758283 w 1152293"/>
              <a:gd name="connsiteY3" fmla="*/ 123902 h 1002370"/>
              <a:gd name="connsiteX4" fmla="*/ 1152293 w 1152293"/>
              <a:gd name="connsiteY4" fmla="*/ 250283 h 1002370"/>
              <a:gd name="connsiteX0" fmla="*/ 0 w 995162"/>
              <a:gd name="connsiteY0" fmla="*/ 71244 h 1015535"/>
              <a:gd name="connsiteX1" fmla="*/ 184840 w 995162"/>
              <a:gd name="connsiteY1" fmla="*/ 189106 h 1015535"/>
              <a:gd name="connsiteX2" fmla="*/ 392996 w 995162"/>
              <a:gd name="connsiteY2" fmla="*/ 1006862 h 1015535"/>
              <a:gd name="connsiteX3" fmla="*/ 601152 w 995162"/>
              <a:gd name="connsiteY3" fmla="*/ 137067 h 1015535"/>
              <a:gd name="connsiteX4" fmla="*/ 995162 w 995162"/>
              <a:gd name="connsiteY4" fmla="*/ 263448 h 1015535"/>
              <a:gd name="connsiteX0" fmla="*/ 0 w 995162"/>
              <a:gd name="connsiteY0" fmla="*/ 58079 h 1002370"/>
              <a:gd name="connsiteX1" fmla="*/ 184840 w 995162"/>
              <a:gd name="connsiteY1" fmla="*/ 175941 h 1002370"/>
              <a:gd name="connsiteX2" fmla="*/ 392996 w 995162"/>
              <a:gd name="connsiteY2" fmla="*/ 993697 h 1002370"/>
              <a:gd name="connsiteX3" fmla="*/ 601152 w 995162"/>
              <a:gd name="connsiteY3" fmla="*/ 123902 h 1002370"/>
              <a:gd name="connsiteX4" fmla="*/ 995162 w 995162"/>
              <a:gd name="connsiteY4" fmla="*/ 250283 h 1002370"/>
              <a:gd name="connsiteX0" fmla="*/ 0 w 785654"/>
              <a:gd name="connsiteY0" fmla="*/ 89403 h 1033694"/>
              <a:gd name="connsiteX1" fmla="*/ 184840 w 785654"/>
              <a:gd name="connsiteY1" fmla="*/ 207265 h 1033694"/>
              <a:gd name="connsiteX2" fmla="*/ 392996 w 785654"/>
              <a:gd name="connsiteY2" fmla="*/ 1025021 h 1033694"/>
              <a:gd name="connsiteX3" fmla="*/ 601152 w 785654"/>
              <a:gd name="connsiteY3" fmla="*/ 155226 h 1033694"/>
              <a:gd name="connsiteX4" fmla="*/ 785654 w 785654"/>
              <a:gd name="connsiteY4" fmla="*/ 93663 h 1033694"/>
              <a:gd name="connsiteX0" fmla="*/ 0 w 785654"/>
              <a:gd name="connsiteY0" fmla="*/ 89403 h 1033694"/>
              <a:gd name="connsiteX1" fmla="*/ 184840 w 785654"/>
              <a:gd name="connsiteY1" fmla="*/ 207265 h 1033694"/>
              <a:gd name="connsiteX2" fmla="*/ 392996 w 785654"/>
              <a:gd name="connsiteY2" fmla="*/ 1025021 h 1033694"/>
              <a:gd name="connsiteX3" fmla="*/ 601152 w 785654"/>
              <a:gd name="connsiteY3" fmla="*/ 155226 h 1033694"/>
              <a:gd name="connsiteX4" fmla="*/ 785654 w 785654"/>
              <a:gd name="connsiteY4" fmla="*/ 93663 h 1033694"/>
              <a:gd name="connsiteX0" fmla="*/ 0 w 785654"/>
              <a:gd name="connsiteY0" fmla="*/ 89403 h 1033694"/>
              <a:gd name="connsiteX1" fmla="*/ 184840 w 785654"/>
              <a:gd name="connsiteY1" fmla="*/ 207265 h 1033694"/>
              <a:gd name="connsiteX2" fmla="*/ 392996 w 785654"/>
              <a:gd name="connsiteY2" fmla="*/ 1025021 h 1033694"/>
              <a:gd name="connsiteX3" fmla="*/ 601152 w 785654"/>
              <a:gd name="connsiteY3" fmla="*/ 155226 h 1033694"/>
              <a:gd name="connsiteX4" fmla="*/ 785654 w 785654"/>
              <a:gd name="connsiteY4" fmla="*/ 93663 h 1033694"/>
              <a:gd name="connsiteX0" fmla="*/ 0 w 785654"/>
              <a:gd name="connsiteY0" fmla="*/ 38074 h 982365"/>
              <a:gd name="connsiteX1" fmla="*/ 184840 w 785654"/>
              <a:gd name="connsiteY1" fmla="*/ 155936 h 982365"/>
              <a:gd name="connsiteX2" fmla="*/ 392996 w 785654"/>
              <a:gd name="connsiteY2" fmla="*/ 973692 h 982365"/>
              <a:gd name="connsiteX3" fmla="*/ 601152 w 785654"/>
              <a:gd name="connsiteY3" fmla="*/ 103897 h 982365"/>
              <a:gd name="connsiteX4" fmla="*/ 785654 w 785654"/>
              <a:gd name="connsiteY4" fmla="*/ 42334 h 982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654" h="982365">
                <a:moveTo>
                  <a:pt x="0" y="38074"/>
                </a:moveTo>
                <a:cubicBezTo>
                  <a:pt x="149413" y="31006"/>
                  <a:pt x="119341" y="0"/>
                  <a:pt x="184840" y="155936"/>
                </a:cubicBezTo>
                <a:cubicBezTo>
                  <a:pt x="250339" y="311872"/>
                  <a:pt x="323611" y="982365"/>
                  <a:pt x="392996" y="973692"/>
                </a:cubicBezTo>
                <a:cubicBezTo>
                  <a:pt x="462381" y="965019"/>
                  <a:pt x="535709" y="259123"/>
                  <a:pt x="601152" y="103897"/>
                </a:cubicBezTo>
                <a:cubicBezTo>
                  <a:pt x="666595" y="26599"/>
                  <a:pt x="686532" y="49725"/>
                  <a:pt x="785654" y="42334"/>
                </a:cubicBezTo>
              </a:path>
            </a:pathLst>
          </a:cu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791200" y="2362200"/>
            <a:ext cx="23621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V-shape peak</a:t>
            </a:r>
          </a:p>
          <a:p>
            <a:r>
              <a:rPr lang="en-US" dirty="0" smtClean="0"/>
              <a:t>-N—H bond for 2</a:t>
            </a:r>
            <a:r>
              <a:rPr lang="en-US" baseline="30000" dirty="0" smtClean="0"/>
              <a:t>o</a:t>
            </a:r>
            <a:r>
              <a:rPr lang="en-US" dirty="0" smtClean="0"/>
              <a:t> amine (R</a:t>
            </a:r>
            <a:r>
              <a:rPr lang="en-US" baseline="-25000" dirty="0" smtClean="0"/>
              <a:t>2</a:t>
            </a:r>
            <a:r>
              <a:rPr lang="en-US" b="1" dirty="0" smtClean="0"/>
              <a:t>N—H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1905000" y="4038600"/>
            <a:ext cx="304800" cy="1524000"/>
          </a:xfrm>
          <a:custGeom>
            <a:avLst/>
            <a:gdLst>
              <a:gd name="connsiteX0" fmla="*/ 0 w 1152293"/>
              <a:gd name="connsiteY0" fmla="*/ 183375 h 1002370"/>
              <a:gd name="connsiteX1" fmla="*/ 341971 w 1152293"/>
              <a:gd name="connsiteY1" fmla="*/ 175941 h 1002370"/>
              <a:gd name="connsiteX2" fmla="*/ 550127 w 1152293"/>
              <a:gd name="connsiteY2" fmla="*/ 993697 h 1002370"/>
              <a:gd name="connsiteX3" fmla="*/ 758283 w 1152293"/>
              <a:gd name="connsiteY3" fmla="*/ 123902 h 1002370"/>
              <a:gd name="connsiteX4" fmla="*/ 1152293 w 1152293"/>
              <a:gd name="connsiteY4" fmla="*/ 250283 h 1002370"/>
              <a:gd name="connsiteX0" fmla="*/ 0 w 995162"/>
              <a:gd name="connsiteY0" fmla="*/ 71244 h 1015535"/>
              <a:gd name="connsiteX1" fmla="*/ 184840 w 995162"/>
              <a:gd name="connsiteY1" fmla="*/ 189106 h 1015535"/>
              <a:gd name="connsiteX2" fmla="*/ 392996 w 995162"/>
              <a:gd name="connsiteY2" fmla="*/ 1006862 h 1015535"/>
              <a:gd name="connsiteX3" fmla="*/ 601152 w 995162"/>
              <a:gd name="connsiteY3" fmla="*/ 137067 h 1015535"/>
              <a:gd name="connsiteX4" fmla="*/ 995162 w 995162"/>
              <a:gd name="connsiteY4" fmla="*/ 263448 h 1015535"/>
              <a:gd name="connsiteX0" fmla="*/ 0 w 995162"/>
              <a:gd name="connsiteY0" fmla="*/ 58079 h 1002370"/>
              <a:gd name="connsiteX1" fmla="*/ 184840 w 995162"/>
              <a:gd name="connsiteY1" fmla="*/ 175941 h 1002370"/>
              <a:gd name="connsiteX2" fmla="*/ 392996 w 995162"/>
              <a:gd name="connsiteY2" fmla="*/ 993697 h 1002370"/>
              <a:gd name="connsiteX3" fmla="*/ 601152 w 995162"/>
              <a:gd name="connsiteY3" fmla="*/ 123902 h 1002370"/>
              <a:gd name="connsiteX4" fmla="*/ 995162 w 995162"/>
              <a:gd name="connsiteY4" fmla="*/ 250283 h 1002370"/>
              <a:gd name="connsiteX0" fmla="*/ 0 w 785654"/>
              <a:gd name="connsiteY0" fmla="*/ 89403 h 1033694"/>
              <a:gd name="connsiteX1" fmla="*/ 184840 w 785654"/>
              <a:gd name="connsiteY1" fmla="*/ 207265 h 1033694"/>
              <a:gd name="connsiteX2" fmla="*/ 392996 w 785654"/>
              <a:gd name="connsiteY2" fmla="*/ 1025021 h 1033694"/>
              <a:gd name="connsiteX3" fmla="*/ 601152 w 785654"/>
              <a:gd name="connsiteY3" fmla="*/ 155226 h 1033694"/>
              <a:gd name="connsiteX4" fmla="*/ 785654 w 785654"/>
              <a:gd name="connsiteY4" fmla="*/ 93663 h 1033694"/>
              <a:gd name="connsiteX0" fmla="*/ 0 w 785654"/>
              <a:gd name="connsiteY0" fmla="*/ 89403 h 1033694"/>
              <a:gd name="connsiteX1" fmla="*/ 184840 w 785654"/>
              <a:gd name="connsiteY1" fmla="*/ 207265 h 1033694"/>
              <a:gd name="connsiteX2" fmla="*/ 392996 w 785654"/>
              <a:gd name="connsiteY2" fmla="*/ 1025021 h 1033694"/>
              <a:gd name="connsiteX3" fmla="*/ 601152 w 785654"/>
              <a:gd name="connsiteY3" fmla="*/ 155226 h 1033694"/>
              <a:gd name="connsiteX4" fmla="*/ 785654 w 785654"/>
              <a:gd name="connsiteY4" fmla="*/ 93663 h 1033694"/>
              <a:gd name="connsiteX0" fmla="*/ 0 w 785654"/>
              <a:gd name="connsiteY0" fmla="*/ 89403 h 1033694"/>
              <a:gd name="connsiteX1" fmla="*/ 184840 w 785654"/>
              <a:gd name="connsiteY1" fmla="*/ 207265 h 1033694"/>
              <a:gd name="connsiteX2" fmla="*/ 392996 w 785654"/>
              <a:gd name="connsiteY2" fmla="*/ 1025021 h 1033694"/>
              <a:gd name="connsiteX3" fmla="*/ 601152 w 785654"/>
              <a:gd name="connsiteY3" fmla="*/ 155226 h 1033694"/>
              <a:gd name="connsiteX4" fmla="*/ 785654 w 785654"/>
              <a:gd name="connsiteY4" fmla="*/ 93663 h 1033694"/>
              <a:gd name="connsiteX0" fmla="*/ 0 w 785654"/>
              <a:gd name="connsiteY0" fmla="*/ 38074 h 982365"/>
              <a:gd name="connsiteX1" fmla="*/ 184840 w 785654"/>
              <a:gd name="connsiteY1" fmla="*/ 155936 h 982365"/>
              <a:gd name="connsiteX2" fmla="*/ 392996 w 785654"/>
              <a:gd name="connsiteY2" fmla="*/ 973692 h 982365"/>
              <a:gd name="connsiteX3" fmla="*/ 601152 w 785654"/>
              <a:gd name="connsiteY3" fmla="*/ 103897 h 982365"/>
              <a:gd name="connsiteX4" fmla="*/ 785654 w 785654"/>
              <a:gd name="connsiteY4" fmla="*/ 42334 h 982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654" h="982365">
                <a:moveTo>
                  <a:pt x="0" y="38074"/>
                </a:moveTo>
                <a:cubicBezTo>
                  <a:pt x="149413" y="31006"/>
                  <a:pt x="119341" y="0"/>
                  <a:pt x="184840" y="155936"/>
                </a:cubicBezTo>
                <a:cubicBezTo>
                  <a:pt x="250339" y="311872"/>
                  <a:pt x="323611" y="982365"/>
                  <a:pt x="392996" y="973692"/>
                </a:cubicBezTo>
                <a:cubicBezTo>
                  <a:pt x="462381" y="965019"/>
                  <a:pt x="535709" y="259123"/>
                  <a:pt x="601152" y="103897"/>
                </a:cubicBezTo>
                <a:cubicBezTo>
                  <a:pt x="666595" y="26599"/>
                  <a:pt x="686532" y="49725"/>
                  <a:pt x="785654" y="42334"/>
                </a:cubicBezTo>
              </a:path>
            </a:pathLst>
          </a:cu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362200" y="4419600"/>
            <a:ext cx="16578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Sharp spike</a:t>
            </a:r>
          </a:p>
          <a:p>
            <a:r>
              <a:rPr lang="en-US" dirty="0" smtClean="0"/>
              <a:t>-C</a:t>
            </a:r>
            <a:r>
              <a:rPr lang="en-US" dirty="0" smtClean="0">
                <a:latin typeface="Times New Roman"/>
                <a:cs typeface="Times New Roman"/>
              </a:rPr>
              <a:t>≡</a:t>
            </a:r>
            <a:r>
              <a:rPr lang="en-US" b="1" dirty="0" smtClean="0"/>
              <a:t>C—H</a:t>
            </a:r>
            <a:r>
              <a:rPr lang="en-US" dirty="0" smtClean="0"/>
              <a:t> bond</a:t>
            </a:r>
            <a:endParaRPr lang="en-US" dirty="0"/>
          </a:p>
        </p:txBody>
      </p:sp>
      <p:sp>
        <p:nvSpPr>
          <p:cNvPr id="12" name="Freeform 11"/>
          <p:cNvSpPr/>
          <p:nvPr/>
        </p:nvSpPr>
        <p:spPr>
          <a:xfrm>
            <a:off x="5181600" y="3505200"/>
            <a:ext cx="564995" cy="542693"/>
          </a:xfrm>
          <a:custGeom>
            <a:avLst/>
            <a:gdLst>
              <a:gd name="connsiteX0" fmla="*/ 0 w 564995"/>
              <a:gd name="connsiteY0" fmla="*/ 44605 h 298605"/>
              <a:gd name="connsiteX1" fmla="*/ 148683 w 564995"/>
              <a:gd name="connsiteY1" fmla="*/ 44605 h 298605"/>
              <a:gd name="connsiteX2" fmla="*/ 215590 w 564995"/>
              <a:gd name="connsiteY2" fmla="*/ 282498 h 298605"/>
              <a:gd name="connsiteX3" fmla="*/ 289931 w 564995"/>
              <a:gd name="connsiteY3" fmla="*/ 141249 h 298605"/>
              <a:gd name="connsiteX4" fmla="*/ 364273 w 564995"/>
              <a:gd name="connsiteY4" fmla="*/ 275064 h 298605"/>
              <a:gd name="connsiteX5" fmla="*/ 431180 w 564995"/>
              <a:gd name="connsiteY5" fmla="*/ 37171 h 298605"/>
              <a:gd name="connsiteX6" fmla="*/ 564995 w 564995"/>
              <a:gd name="connsiteY6" fmla="*/ 52039 h 298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4995" h="298605">
                <a:moveTo>
                  <a:pt x="0" y="44605"/>
                </a:moveTo>
                <a:cubicBezTo>
                  <a:pt x="56375" y="24780"/>
                  <a:pt x="112751" y="4956"/>
                  <a:pt x="148683" y="44605"/>
                </a:cubicBezTo>
                <a:cubicBezTo>
                  <a:pt x="184615" y="84254"/>
                  <a:pt x="192049" y="266391"/>
                  <a:pt x="215590" y="282498"/>
                </a:cubicBezTo>
                <a:cubicBezTo>
                  <a:pt x="239131" y="298605"/>
                  <a:pt x="265151" y="142488"/>
                  <a:pt x="289931" y="141249"/>
                </a:cubicBezTo>
                <a:cubicBezTo>
                  <a:pt x="314712" y="140010"/>
                  <a:pt x="340731" y="292410"/>
                  <a:pt x="364273" y="275064"/>
                </a:cubicBezTo>
                <a:cubicBezTo>
                  <a:pt x="387815" y="257718"/>
                  <a:pt x="397726" y="74342"/>
                  <a:pt x="431180" y="37171"/>
                </a:cubicBezTo>
                <a:cubicBezTo>
                  <a:pt x="464634" y="0"/>
                  <a:pt x="542693" y="53278"/>
                  <a:pt x="564995" y="52039"/>
                </a:cubicBezTo>
              </a:path>
            </a:pathLst>
          </a:cu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5867400" y="3429000"/>
            <a:ext cx="23621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W-shape peak</a:t>
            </a:r>
          </a:p>
          <a:p>
            <a:r>
              <a:rPr lang="en-US" dirty="0" smtClean="0"/>
              <a:t>-N—H bond for 1</a:t>
            </a:r>
            <a:r>
              <a:rPr lang="en-US" baseline="30000" dirty="0" smtClean="0"/>
              <a:t>o</a:t>
            </a:r>
            <a:r>
              <a:rPr lang="en-US" dirty="0" smtClean="0"/>
              <a:t> amine (R</a:t>
            </a:r>
            <a:r>
              <a:rPr lang="en-US" b="1" dirty="0" smtClean="0"/>
              <a:t>NH</a:t>
            </a:r>
            <a:r>
              <a:rPr lang="en-US" baseline="-25000" dirty="0" smtClean="0"/>
              <a:t>2</a:t>
            </a:r>
            <a:r>
              <a:rPr lang="en-US" dirty="0" smtClean="0"/>
              <a:t>)</a:t>
            </a:r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>
            <a:off x="6779941" y="4570141"/>
            <a:ext cx="1447800" cy="1677194"/>
            <a:chOff x="6781800" y="4724400"/>
            <a:chExt cx="1447800" cy="1677194"/>
          </a:xfrm>
        </p:grpSpPr>
        <p:sp>
          <p:nvSpPr>
            <p:cNvPr id="14" name="Freeform 13"/>
            <p:cNvSpPr/>
            <p:nvPr/>
          </p:nvSpPr>
          <p:spPr>
            <a:xfrm>
              <a:off x="6781800" y="4800600"/>
              <a:ext cx="1447800" cy="1558384"/>
            </a:xfrm>
            <a:custGeom>
              <a:avLst/>
              <a:gdLst>
                <a:gd name="connsiteX0" fmla="*/ 0 w 1167161"/>
                <a:gd name="connsiteY0" fmla="*/ 193288 h 1621884"/>
                <a:gd name="connsiteX1" fmla="*/ 327102 w 1167161"/>
                <a:gd name="connsiteY1" fmla="*/ 178420 h 1621884"/>
                <a:gd name="connsiteX2" fmla="*/ 416312 w 1167161"/>
                <a:gd name="connsiteY2" fmla="*/ 654206 h 1621884"/>
                <a:gd name="connsiteX3" fmla="*/ 446049 w 1167161"/>
                <a:gd name="connsiteY3" fmla="*/ 557562 h 1621884"/>
                <a:gd name="connsiteX4" fmla="*/ 520390 w 1167161"/>
                <a:gd name="connsiteY4" fmla="*/ 1271240 h 1621884"/>
                <a:gd name="connsiteX5" fmla="*/ 579863 w 1167161"/>
                <a:gd name="connsiteY5" fmla="*/ 1107688 h 1621884"/>
                <a:gd name="connsiteX6" fmla="*/ 617034 w 1167161"/>
                <a:gd name="connsiteY6" fmla="*/ 1471962 h 1621884"/>
                <a:gd name="connsiteX7" fmla="*/ 721112 w 1167161"/>
                <a:gd name="connsiteY7" fmla="*/ 208157 h 1621884"/>
                <a:gd name="connsiteX8" fmla="*/ 795453 w 1167161"/>
                <a:gd name="connsiteY8" fmla="*/ 557562 h 1621884"/>
                <a:gd name="connsiteX9" fmla="*/ 869795 w 1167161"/>
                <a:gd name="connsiteY9" fmla="*/ 89210 h 1621884"/>
                <a:gd name="connsiteX10" fmla="*/ 1167161 w 1167161"/>
                <a:gd name="connsiteY10" fmla="*/ 22303 h 1621884"/>
                <a:gd name="connsiteX0" fmla="*/ 0 w 1167161"/>
                <a:gd name="connsiteY0" fmla="*/ 193288 h 1558384"/>
                <a:gd name="connsiteX1" fmla="*/ 327102 w 1167161"/>
                <a:gd name="connsiteY1" fmla="*/ 178420 h 1558384"/>
                <a:gd name="connsiteX2" fmla="*/ 416312 w 1167161"/>
                <a:gd name="connsiteY2" fmla="*/ 654206 h 1558384"/>
                <a:gd name="connsiteX3" fmla="*/ 446049 w 1167161"/>
                <a:gd name="connsiteY3" fmla="*/ 557562 h 1558384"/>
                <a:gd name="connsiteX4" fmla="*/ 520390 w 1167161"/>
                <a:gd name="connsiteY4" fmla="*/ 1271240 h 1558384"/>
                <a:gd name="connsiteX5" fmla="*/ 579863 w 1167161"/>
                <a:gd name="connsiteY5" fmla="*/ 1107688 h 1558384"/>
                <a:gd name="connsiteX6" fmla="*/ 617034 w 1167161"/>
                <a:gd name="connsiteY6" fmla="*/ 1471962 h 1558384"/>
                <a:gd name="connsiteX7" fmla="*/ 721113 w 1167161"/>
                <a:gd name="connsiteY7" fmla="*/ 589157 h 1558384"/>
                <a:gd name="connsiteX8" fmla="*/ 795453 w 1167161"/>
                <a:gd name="connsiteY8" fmla="*/ 557562 h 1558384"/>
                <a:gd name="connsiteX9" fmla="*/ 869795 w 1167161"/>
                <a:gd name="connsiteY9" fmla="*/ 89210 h 1558384"/>
                <a:gd name="connsiteX10" fmla="*/ 1167161 w 1167161"/>
                <a:gd name="connsiteY10" fmla="*/ 22303 h 1558384"/>
                <a:gd name="connsiteX0" fmla="*/ 0 w 1167161"/>
                <a:gd name="connsiteY0" fmla="*/ 193288 h 1558384"/>
                <a:gd name="connsiteX1" fmla="*/ 327102 w 1167161"/>
                <a:gd name="connsiteY1" fmla="*/ 178420 h 1558384"/>
                <a:gd name="connsiteX2" fmla="*/ 416312 w 1167161"/>
                <a:gd name="connsiteY2" fmla="*/ 882806 h 1558384"/>
                <a:gd name="connsiteX3" fmla="*/ 446049 w 1167161"/>
                <a:gd name="connsiteY3" fmla="*/ 557562 h 1558384"/>
                <a:gd name="connsiteX4" fmla="*/ 520390 w 1167161"/>
                <a:gd name="connsiteY4" fmla="*/ 1271240 h 1558384"/>
                <a:gd name="connsiteX5" fmla="*/ 579863 w 1167161"/>
                <a:gd name="connsiteY5" fmla="*/ 1107688 h 1558384"/>
                <a:gd name="connsiteX6" fmla="*/ 617034 w 1167161"/>
                <a:gd name="connsiteY6" fmla="*/ 1471962 h 1558384"/>
                <a:gd name="connsiteX7" fmla="*/ 721113 w 1167161"/>
                <a:gd name="connsiteY7" fmla="*/ 589157 h 1558384"/>
                <a:gd name="connsiteX8" fmla="*/ 795453 w 1167161"/>
                <a:gd name="connsiteY8" fmla="*/ 557562 h 1558384"/>
                <a:gd name="connsiteX9" fmla="*/ 869795 w 1167161"/>
                <a:gd name="connsiteY9" fmla="*/ 89210 h 1558384"/>
                <a:gd name="connsiteX10" fmla="*/ 1167161 w 1167161"/>
                <a:gd name="connsiteY10" fmla="*/ 22303 h 1558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7161" h="1558384">
                  <a:moveTo>
                    <a:pt x="0" y="193288"/>
                  </a:moveTo>
                  <a:cubicBezTo>
                    <a:pt x="128858" y="147444"/>
                    <a:pt x="257717" y="63500"/>
                    <a:pt x="327102" y="178420"/>
                  </a:cubicBezTo>
                  <a:cubicBezTo>
                    <a:pt x="396487" y="293340"/>
                    <a:pt x="396488" y="819616"/>
                    <a:pt x="416312" y="882806"/>
                  </a:cubicBezTo>
                  <a:cubicBezTo>
                    <a:pt x="436137" y="945996"/>
                    <a:pt x="428703" y="492823"/>
                    <a:pt x="446049" y="557562"/>
                  </a:cubicBezTo>
                  <a:cubicBezTo>
                    <a:pt x="463395" y="622301"/>
                    <a:pt x="498088" y="1179552"/>
                    <a:pt x="520390" y="1271240"/>
                  </a:cubicBezTo>
                  <a:cubicBezTo>
                    <a:pt x="542692" y="1362928"/>
                    <a:pt x="563756" y="1074234"/>
                    <a:pt x="579863" y="1107688"/>
                  </a:cubicBezTo>
                  <a:cubicBezTo>
                    <a:pt x="595970" y="1141142"/>
                    <a:pt x="593492" y="1558384"/>
                    <a:pt x="617034" y="1471962"/>
                  </a:cubicBezTo>
                  <a:cubicBezTo>
                    <a:pt x="640576" y="1385540"/>
                    <a:pt x="691377" y="741557"/>
                    <a:pt x="721113" y="589157"/>
                  </a:cubicBezTo>
                  <a:cubicBezTo>
                    <a:pt x="750849" y="436757"/>
                    <a:pt x="770673" y="640886"/>
                    <a:pt x="795453" y="557562"/>
                  </a:cubicBezTo>
                  <a:cubicBezTo>
                    <a:pt x="820233" y="474238"/>
                    <a:pt x="807844" y="178420"/>
                    <a:pt x="869795" y="89210"/>
                  </a:cubicBezTo>
                  <a:cubicBezTo>
                    <a:pt x="931746" y="0"/>
                    <a:pt x="1070517" y="4957"/>
                    <a:pt x="1167161" y="22303"/>
                  </a:cubicBezTo>
                </a:path>
              </a:pathLst>
            </a:cu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5400000" flipH="1" flipV="1">
              <a:off x="6704806" y="5715000"/>
              <a:ext cx="1372394" cy="794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7086600" y="4724400"/>
              <a:ext cx="806631" cy="26161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100" dirty="0" smtClean="0"/>
                <a:t>3000 cm</a:t>
              </a:r>
              <a:r>
                <a:rPr lang="en-US" sz="1100" baseline="30000" dirty="0" smtClean="0"/>
                <a:t>-1</a:t>
              </a:r>
              <a:endParaRPr lang="en-US" sz="1100" baseline="30000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648200" y="4876800"/>
            <a:ext cx="251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Small peak shouldered just above 3000 cm</a:t>
            </a:r>
            <a:r>
              <a:rPr lang="en-US" baseline="30000" dirty="0" smtClean="0"/>
              <a:t>-1  </a:t>
            </a:r>
            <a:r>
              <a:rPr lang="en-US" dirty="0" smtClean="0"/>
              <a:t> C=</a:t>
            </a:r>
            <a:r>
              <a:rPr lang="en-US" b="1" dirty="0" smtClean="0"/>
              <a:t>C—H</a:t>
            </a:r>
            <a:r>
              <a:rPr lang="en-US" dirty="0" smtClean="0"/>
              <a:t> or Ph</a:t>
            </a:r>
            <a:r>
              <a:rPr lang="en-US" b="1" dirty="0" smtClean="0"/>
              <a:t>—H</a:t>
            </a:r>
            <a:r>
              <a:rPr lang="en-US" dirty="0" smtClean="0"/>
              <a:t> </a:t>
            </a:r>
            <a:endParaRPr lang="en-US" baseline="30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4" descr="cyclohexyl-carboxaldehyde"/>
          <p:cNvPicPr preferRelativeResize="0">
            <a:picLocks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8720" y="2971800"/>
            <a:ext cx="7406640" cy="347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0" y="533400"/>
            <a:ext cx="60198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62013" lvl="1" indent="-457200">
              <a:buFontTx/>
              <a:buAutoNum type="arabicPeriod" startAt="10"/>
            </a:pPr>
            <a:r>
              <a:rPr lang="en-US" sz="1600" b="1" dirty="0" err="1" smtClean="0">
                <a:solidFill>
                  <a:schemeClr val="accent6"/>
                </a:solidFill>
                <a:latin typeface="Arial" charset="0"/>
              </a:rPr>
              <a:t>Aldehydes</a:t>
            </a:r>
            <a:r>
              <a:rPr lang="en-US" sz="1600" b="1" dirty="0" smtClean="0">
                <a:solidFill>
                  <a:schemeClr val="accent2"/>
                </a:solidFill>
                <a:latin typeface="Arial" charset="0"/>
              </a:rPr>
              <a:t> </a:t>
            </a:r>
            <a:endParaRPr lang="en-US" sz="1600" b="1" dirty="0">
              <a:solidFill>
                <a:schemeClr val="accent2"/>
              </a:solidFill>
              <a:latin typeface="Arial" charset="0"/>
            </a:endParaRPr>
          </a:p>
          <a:p>
            <a:pPr marL="1196975" lvl="2" indent="-220663">
              <a:buFontTx/>
              <a:buChar char="•"/>
            </a:pPr>
            <a:r>
              <a:rPr lang="en-US" sz="1600" dirty="0" smtClean="0">
                <a:latin typeface="Arial" charset="0"/>
              </a:rPr>
              <a:t>C=O (carbonyl) stretch </a:t>
            </a:r>
            <a:r>
              <a:rPr lang="en-US" sz="1600" dirty="0">
                <a:latin typeface="Arial" charset="0"/>
              </a:rPr>
              <a:t>from 1720-1740 </a:t>
            </a:r>
            <a:r>
              <a:rPr lang="en-US" sz="1600" dirty="0" smtClean="0">
                <a:latin typeface="Arial" charset="0"/>
              </a:rPr>
              <a:t>cm</a:t>
            </a:r>
            <a:r>
              <a:rPr lang="en-US" sz="1600" baseline="30000" dirty="0" smtClean="0">
                <a:latin typeface="Arial" charset="0"/>
              </a:rPr>
              <a:t>-1</a:t>
            </a:r>
          </a:p>
          <a:p>
            <a:pPr marL="1196975" lvl="2" indent="-220663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1196975" lvl="2" indent="-220663">
              <a:buFontTx/>
              <a:buChar char="•"/>
            </a:pPr>
            <a:r>
              <a:rPr lang="en-US" sz="1600" dirty="0">
                <a:latin typeface="Arial" charset="0"/>
              </a:rPr>
              <a:t>Band is sensitive to conjugation, as are all carbonyls (upcoming slide</a:t>
            </a:r>
            <a:r>
              <a:rPr lang="en-US" sz="1600" dirty="0" smtClean="0">
                <a:latin typeface="Arial" charset="0"/>
              </a:rPr>
              <a:t>)</a:t>
            </a:r>
          </a:p>
          <a:p>
            <a:pPr marL="1196975" lvl="2" indent="-220663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1196975" lvl="2" indent="-220663">
              <a:buFontTx/>
              <a:buChar char="•"/>
            </a:pPr>
            <a:r>
              <a:rPr lang="en-US" sz="1600" dirty="0" smtClean="0">
                <a:latin typeface="Arial" charset="0"/>
              </a:rPr>
              <a:t>A </a:t>
            </a:r>
            <a:r>
              <a:rPr lang="en-US" sz="1600" dirty="0">
                <a:latin typeface="Arial" charset="0"/>
              </a:rPr>
              <a:t>highly unique sp</a:t>
            </a:r>
            <a:r>
              <a:rPr lang="en-US" sz="1600" baseline="30000" dirty="0">
                <a:latin typeface="Arial" charset="0"/>
              </a:rPr>
              <a:t>2</a:t>
            </a:r>
            <a:r>
              <a:rPr lang="en-US" sz="1600" dirty="0">
                <a:latin typeface="Arial" charset="0"/>
              </a:rPr>
              <a:t> C-H stretch </a:t>
            </a:r>
            <a:r>
              <a:rPr lang="en-US" sz="1600" dirty="0" smtClean="0">
                <a:latin typeface="Arial" charset="0"/>
              </a:rPr>
              <a:t>appears as </a:t>
            </a:r>
            <a:r>
              <a:rPr lang="en-US" sz="1600" dirty="0">
                <a:latin typeface="Arial" charset="0"/>
              </a:rPr>
              <a:t>a doublet, 2720 &amp; 2820 cm</a:t>
            </a:r>
            <a:r>
              <a:rPr lang="en-US" sz="1600" baseline="30000" dirty="0">
                <a:latin typeface="Arial" charset="0"/>
              </a:rPr>
              <a:t>-1</a:t>
            </a:r>
            <a:r>
              <a:rPr lang="en-US" sz="1600" dirty="0">
                <a:latin typeface="Arial" charset="0"/>
              </a:rPr>
              <a:t> </a:t>
            </a:r>
            <a:r>
              <a:rPr lang="en-US" sz="1600" dirty="0" smtClean="0">
                <a:latin typeface="Arial" charset="0"/>
              </a:rPr>
              <a:t>called </a:t>
            </a:r>
            <a:r>
              <a:rPr lang="en-US" sz="1600" dirty="0">
                <a:latin typeface="Arial" charset="0"/>
              </a:rPr>
              <a:t>a “</a:t>
            </a:r>
            <a:r>
              <a:rPr lang="en-US" sz="1600" i="1" dirty="0">
                <a:latin typeface="Arial" charset="0"/>
              </a:rPr>
              <a:t>Fermi doublet</a:t>
            </a:r>
            <a:r>
              <a:rPr lang="en-US" sz="1600" dirty="0">
                <a:latin typeface="Arial" charset="0"/>
              </a:rPr>
              <a:t>”</a:t>
            </a: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6035040" y="182880"/>
            <a:ext cx="3017520" cy="13716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/>
          <a:lstStyle/>
          <a:p>
            <a:pPr algn="ctr" eaLnBrk="0" hangingPunct="0">
              <a:defRPr/>
            </a:pPr>
            <a:r>
              <a:rPr lang="en-US" sz="1600" dirty="0" err="1">
                <a:latin typeface="Arial" charset="0"/>
              </a:rPr>
              <a:t>Cyclohexyl</a:t>
            </a:r>
            <a:r>
              <a:rPr lang="en-US" sz="1600" dirty="0">
                <a:latin typeface="Arial" charset="0"/>
              </a:rPr>
              <a:t> </a:t>
            </a:r>
            <a:r>
              <a:rPr lang="en-US" sz="1600" dirty="0" err="1">
                <a:latin typeface="Arial" charset="0"/>
              </a:rPr>
              <a:t>carboxaldehyde</a:t>
            </a:r>
            <a:endParaRPr lang="en-US" sz="1600" dirty="0">
              <a:latin typeface="Arial" charset="0"/>
            </a:endParaRP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Infrared Spectroscopy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800600" y="3200400"/>
            <a:ext cx="457200" cy="29718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2971800" y="3352800"/>
            <a:ext cx="527824" cy="1447800"/>
          </a:xfrm>
          <a:prstGeom prst="roundRect">
            <a:avLst/>
          </a:prstGeom>
          <a:solidFill>
            <a:srgbClr val="0070C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1" name="Picture 10" descr="carbonyl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5800" y="2514600"/>
            <a:ext cx="1171575" cy="426027"/>
          </a:xfrm>
          <a:prstGeom prst="rect">
            <a:avLst/>
          </a:prstGeom>
        </p:spPr>
      </p:pic>
      <p:graphicFrame>
        <p:nvGraphicFramePr>
          <p:cNvPr id="11275" name="Object 11"/>
          <p:cNvGraphicFramePr>
            <a:graphicFrameLocks noChangeAspect="1"/>
          </p:cNvGraphicFramePr>
          <p:nvPr/>
        </p:nvGraphicFramePr>
        <p:xfrm>
          <a:off x="7010400" y="533400"/>
          <a:ext cx="1066800" cy="936076"/>
        </p:xfrm>
        <a:graphic>
          <a:graphicData uri="http://schemas.openxmlformats.org/presentationml/2006/ole">
            <p:oleObj spid="_x0000_s11277" name="CS ChemDraw Drawing" r:id="rId5" imgW="725190" imgH="636563" progId="">
              <p:embed/>
            </p:oleObj>
          </a:graphicData>
        </a:graphic>
      </p:graphicFrame>
      <p:sp>
        <p:nvSpPr>
          <p:cNvPr id="12" name="Rounded Rectangle 11"/>
          <p:cNvSpPr/>
          <p:nvPr/>
        </p:nvSpPr>
        <p:spPr>
          <a:xfrm>
            <a:off x="7620000" y="838200"/>
            <a:ext cx="457200" cy="381000"/>
          </a:xfrm>
          <a:prstGeom prst="roundRect">
            <a:avLst/>
          </a:prstGeom>
          <a:solidFill>
            <a:srgbClr val="0070C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7590262" y="533400"/>
            <a:ext cx="258337" cy="4572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124200" y="4800600"/>
            <a:ext cx="7569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(w-m)</a:t>
            </a:r>
            <a:endParaRPr lang="en-US" sz="1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181600" y="56388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(s)</a:t>
            </a:r>
            <a:endParaRPr lang="en-US" sz="1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4" descr="3-methyl-2-pentanone"/>
          <p:cNvPicPr preferRelativeResize="0">
            <a:picLocks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8720" y="2971800"/>
            <a:ext cx="7406640" cy="347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 Box 5"/>
          <p:cNvSpPr txBox="1">
            <a:spLocks noChangeArrowheads="1"/>
          </p:cNvSpPr>
          <p:nvPr/>
        </p:nvSpPr>
        <p:spPr bwMode="auto">
          <a:xfrm>
            <a:off x="0" y="533400"/>
            <a:ext cx="5943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62013" lvl="1" indent="-457200">
              <a:buFontTx/>
              <a:buAutoNum type="arabicPeriod" startAt="11"/>
            </a:pPr>
            <a:r>
              <a:rPr lang="en-US" sz="1600" b="1" dirty="0" err="1" smtClean="0">
                <a:solidFill>
                  <a:schemeClr val="accent6"/>
                </a:solidFill>
                <a:latin typeface="Arial" charset="0"/>
              </a:rPr>
              <a:t>Ketones</a:t>
            </a:r>
            <a:endParaRPr lang="en-US" sz="1600" b="1" dirty="0">
              <a:solidFill>
                <a:schemeClr val="accent6"/>
              </a:solidFill>
              <a:latin typeface="Arial" charset="0"/>
            </a:endParaRPr>
          </a:p>
          <a:p>
            <a:pPr marL="1196975" lvl="2" indent="-220663">
              <a:buFontTx/>
              <a:buChar char="•"/>
            </a:pPr>
            <a:r>
              <a:rPr lang="en-US" sz="1600" dirty="0">
                <a:latin typeface="Arial" charset="0"/>
              </a:rPr>
              <a:t>Simplest of the carbonyl compounds as far as IR spectrum – carbonyl </a:t>
            </a:r>
            <a:r>
              <a:rPr lang="en-US" sz="1600" dirty="0" smtClean="0">
                <a:latin typeface="Arial" charset="0"/>
              </a:rPr>
              <a:t>only</a:t>
            </a:r>
          </a:p>
          <a:p>
            <a:pPr marL="1196975" lvl="2" indent="-220663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1196975" lvl="2" indent="-220663">
              <a:buFontTx/>
              <a:buChar char="•"/>
            </a:pPr>
            <a:r>
              <a:rPr lang="en-US" sz="1600" dirty="0">
                <a:latin typeface="Arial" charset="0"/>
              </a:rPr>
              <a:t>C=O stretch occurs at 1705-1725 </a:t>
            </a:r>
            <a:r>
              <a:rPr lang="en-US" sz="1600" dirty="0" smtClean="0">
                <a:latin typeface="Arial" charset="0"/>
              </a:rPr>
              <a:t>cm</a:t>
            </a:r>
            <a:r>
              <a:rPr lang="en-US" sz="1600" baseline="30000" dirty="0" smtClean="0">
                <a:latin typeface="Arial" charset="0"/>
              </a:rPr>
              <a:t>-1</a:t>
            </a:r>
            <a:endParaRPr lang="en-US" sz="16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6035040" y="182880"/>
            <a:ext cx="3017520" cy="13716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/>
          <a:lstStyle/>
          <a:p>
            <a:pPr algn="ctr" eaLnBrk="0" hangingPunct="0">
              <a:defRPr/>
            </a:pPr>
            <a:r>
              <a:rPr lang="en-US" sz="1600">
                <a:latin typeface="Arial" charset="0"/>
              </a:rPr>
              <a:t>3-methyl-2-pentanone</a:t>
            </a: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Infrared Spectroscopy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876800" y="3124200"/>
            <a:ext cx="457200" cy="304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8" name="Picture 7" descr="carbonyl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5800" y="2514600"/>
            <a:ext cx="1171575" cy="426027"/>
          </a:xfrm>
          <a:prstGeom prst="rect">
            <a:avLst/>
          </a:prstGeom>
        </p:spPr>
      </p:pic>
      <p:graphicFrame>
        <p:nvGraphicFramePr>
          <p:cNvPr id="12298" name="Object 10"/>
          <p:cNvGraphicFramePr>
            <a:graphicFrameLocks noChangeAspect="1"/>
          </p:cNvGraphicFramePr>
          <p:nvPr/>
        </p:nvGraphicFramePr>
        <p:xfrm>
          <a:off x="6934200" y="533400"/>
          <a:ext cx="1145012" cy="914400"/>
        </p:xfrm>
        <a:graphic>
          <a:graphicData uri="http://schemas.openxmlformats.org/presentationml/2006/ole">
            <p:oleObj spid="_x0000_s12300" name="CS ChemDraw Drawing" r:id="rId5" imgW="677711" imgH="541958" progId="">
              <p:embed/>
            </p:oleObj>
          </a:graphicData>
        </a:graphic>
      </p:graphicFrame>
      <p:sp>
        <p:nvSpPr>
          <p:cNvPr id="10" name="Rounded Rectangle 9"/>
          <p:cNvSpPr/>
          <p:nvPr/>
        </p:nvSpPr>
        <p:spPr>
          <a:xfrm>
            <a:off x="7086600" y="533400"/>
            <a:ext cx="304800" cy="6096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572000" y="53340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(s)</a:t>
            </a:r>
            <a:endParaRPr lang="en-US" sz="1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0" y="0"/>
            <a:ext cx="8763000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eaLnBrk="0" hangingPunct="0"/>
            <a:r>
              <a:rPr lang="en-US" b="1" dirty="0"/>
              <a:t>IR Spectroscopy</a:t>
            </a:r>
          </a:p>
          <a:p>
            <a:pPr marL="457200" indent="-457200" eaLnBrk="0" hangingPunct="0"/>
            <a:endParaRPr lang="en-US" b="1" dirty="0"/>
          </a:p>
          <a:p>
            <a:pPr marL="457200" indent="-457200" eaLnBrk="0" hangingPunct="0">
              <a:buFontTx/>
              <a:buAutoNum type="romanUcPeriod"/>
            </a:pPr>
            <a:r>
              <a:rPr lang="en-US" dirty="0"/>
              <a:t>Introduction</a:t>
            </a:r>
          </a:p>
          <a:p>
            <a:pPr marL="1371600" lvl="2" indent="-457200" eaLnBrk="0" hangingPunct="0">
              <a:buFontTx/>
              <a:buAutoNum type="arabicPeriod" startAt="5"/>
            </a:pPr>
            <a:r>
              <a:rPr lang="en-US" dirty="0">
                <a:latin typeface="Arial" charset="0"/>
              </a:rPr>
              <a:t>Because the speed of light, </a:t>
            </a:r>
            <a:r>
              <a:rPr lang="en-US" b="1" i="1" dirty="0">
                <a:solidFill>
                  <a:schemeClr val="accent6"/>
                </a:solidFill>
                <a:latin typeface="Arial" charset="0"/>
              </a:rPr>
              <a:t>c</a:t>
            </a:r>
            <a:r>
              <a:rPr lang="en-US" dirty="0">
                <a:latin typeface="Arial" charset="0"/>
              </a:rPr>
              <a:t>, is constant, the </a:t>
            </a:r>
            <a:r>
              <a:rPr lang="en-US" b="1" i="1" dirty="0">
                <a:solidFill>
                  <a:schemeClr val="accent6"/>
                </a:solidFill>
                <a:latin typeface="Arial" charset="0"/>
              </a:rPr>
              <a:t>frequency, </a:t>
            </a:r>
            <a:r>
              <a:rPr lang="en-US" b="1" i="1" dirty="0">
                <a:solidFill>
                  <a:schemeClr val="accent6"/>
                </a:solidFill>
                <a:latin typeface="Symbol" pitchFamily="18" charset="2"/>
              </a:rPr>
              <a:t>n</a:t>
            </a:r>
            <a:r>
              <a:rPr lang="en-US" dirty="0">
                <a:latin typeface="Arial" charset="0"/>
              </a:rPr>
              <a:t>, (number of cycles of the wave per second) can complete in the same time, must be inversely proportional to how long the oscillation is, or </a:t>
            </a:r>
            <a:r>
              <a:rPr lang="en-US" b="1" i="1" dirty="0">
                <a:solidFill>
                  <a:schemeClr val="accent6"/>
                </a:solidFill>
                <a:latin typeface="Arial" charset="0"/>
              </a:rPr>
              <a:t>wavelength</a:t>
            </a:r>
            <a:r>
              <a:rPr lang="en-US" dirty="0">
                <a:latin typeface="Arial" charset="0"/>
              </a:rPr>
              <a:t>:</a:t>
            </a:r>
            <a:endParaRPr lang="en-US" dirty="0"/>
          </a:p>
          <a:p>
            <a:pPr marL="1371600" lvl="2" indent="-457200" eaLnBrk="0" hangingPunct="0">
              <a:buFontTx/>
              <a:buAutoNum type="arabicPeriod" startAt="5"/>
            </a:pPr>
            <a:endParaRPr lang="en-US" dirty="0"/>
          </a:p>
          <a:p>
            <a:pPr marL="1371600" lvl="2" indent="-457200" eaLnBrk="0" hangingPunct="0">
              <a:buFontTx/>
              <a:buAutoNum type="arabicPeriod" startAt="5"/>
            </a:pPr>
            <a:endParaRPr lang="en-US" dirty="0"/>
          </a:p>
          <a:p>
            <a:pPr marL="1371600" lvl="2" indent="-457200" eaLnBrk="0" hangingPunct="0">
              <a:buFontTx/>
              <a:buAutoNum type="arabicPeriod" startAt="5"/>
            </a:pPr>
            <a:endParaRPr lang="en-US" dirty="0"/>
          </a:p>
          <a:p>
            <a:pPr marL="1371600" lvl="2" indent="-457200" eaLnBrk="0" hangingPunct="0">
              <a:buFontTx/>
              <a:buAutoNum type="arabicPeriod" startAt="5"/>
            </a:pPr>
            <a:endParaRPr lang="en-US" dirty="0"/>
          </a:p>
          <a:p>
            <a:pPr marL="1371600" lvl="2" indent="-457200" eaLnBrk="0" hangingPunct="0">
              <a:buFontTx/>
              <a:buAutoNum type="arabicPeriod" startAt="5"/>
            </a:pPr>
            <a:endParaRPr lang="en-US" dirty="0"/>
          </a:p>
          <a:p>
            <a:pPr marL="1371600" lvl="2" indent="-457200" eaLnBrk="0" hangingPunct="0">
              <a:buFontTx/>
              <a:buAutoNum type="arabicPeriod" startAt="5"/>
            </a:pPr>
            <a:endParaRPr lang="en-US" dirty="0"/>
          </a:p>
          <a:p>
            <a:pPr marL="1371600" lvl="2" indent="-457200" eaLnBrk="0" hangingPunct="0">
              <a:buFontTx/>
              <a:buAutoNum type="arabicPeriod" startAt="5"/>
            </a:pPr>
            <a:r>
              <a:rPr lang="en-US" dirty="0"/>
              <a:t>Amplitude, </a:t>
            </a:r>
            <a:r>
              <a:rPr lang="en-US" b="1" i="1" dirty="0">
                <a:solidFill>
                  <a:schemeClr val="accent6"/>
                </a:solidFill>
              </a:rPr>
              <a:t>A</a:t>
            </a:r>
            <a:r>
              <a:rPr lang="en-US" dirty="0"/>
              <a:t>, describes the wave height, or strength of the oscillation </a:t>
            </a:r>
            <a:endParaRPr lang="en-US" b="1" i="1" dirty="0">
              <a:solidFill>
                <a:schemeClr val="accent2"/>
              </a:solidFill>
            </a:endParaRPr>
          </a:p>
          <a:p>
            <a:pPr marL="1371600" lvl="2" indent="-457200" eaLnBrk="0" hangingPunct="0">
              <a:buFontTx/>
              <a:buAutoNum type="arabicPeriod" startAt="5"/>
            </a:pPr>
            <a:endParaRPr lang="en-US" dirty="0"/>
          </a:p>
          <a:p>
            <a:pPr marL="1371600" lvl="2" indent="-457200" eaLnBrk="0" hangingPunct="0">
              <a:buFontTx/>
              <a:buAutoNum type="arabicPeriod" startAt="5"/>
            </a:pPr>
            <a:r>
              <a:rPr lang="en-US" dirty="0"/>
              <a:t>Because the atomic particles in matter also exhibit wave and particle properties (though opposite in how much)  EM radiation can interact with matter in two ways:</a:t>
            </a:r>
          </a:p>
          <a:p>
            <a:pPr marL="1828800" lvl="3" indent="-457200" eaLnBrk="0" hangingPunct="0">
              <a:buFontTx/>
              <a:buChar char="•"/>
            </a:pPr>
            <a:r>
              <a:rPr lang="en-US" dirty="0"/>
              <a:t>Collision – particle-to-particle – energy is lost as heat and movement</a:t>
            </a:r>
          </a:p>
          <a:p>
            <a:pPr marL="1828800" lvl="3" indent="-457200" eaLnBrk="0" hangingPunct="0">
              <a:buFontTx/>
              <a:buChar char="•"/>
            </a:pPr>
            <a:endParaRPr lang="en-US" dirty="0"/>
          </a:p>
          <a:p>
            <a:pPr marL="1828800" lvl="3" indent="-457200" eaLnBrk="0" hangingPunct="0">
              <a:buFontTx/>
              <a:buChar char="•"/>
            </a:pPr>
            <a:r>
              <a:rPr lang="en-US" dirty="0"/>
              <a:t>Coupling – the wave property of the radiation matches the wave property of the particle and “couple” to the next higher quantum mechanical energy level                                    	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2727325" y="1995488"/>
            <a:ext cx="5889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latin typeface="Symbol" pitchFamily="18" charset="2"/>
              </a:rPr>
              <a:t>n</a:t>
            </a:r>
            <a:r>
              <a:rPr lang="en-US" sz="2000" b="1">
                <a:latin typeface="Times New Roman" pitchFamily="18" charset="0"/>
              </a:rPr>
              <a:t> = 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3810000" y="2743200"/>
            <a:ext cx="1958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latin typeface="Arial" charset="0"/>
              </a:rPr>
              <a:t>c</a:t>
            </a:r>
            <a:r>
              <a:rPr lang="en-US" b="1">
                <a:latin typeface="Arial" charset="0"/>
              </a:rPr>
              <a:t> = 3 x 10</a:t>
            </a:r>
            <a:r>
              <a:rPr lang="en-US" b="1" baseline="30000">
                <a:latin typeface="Arial" charset="0"/>
              </a:rPr>
              <a:t>10</a:t>
            </a:r>
            <a:r>
              <a:rPr lang="en-US" b="1">
                <a:latin typeface="Arial" charset="0"/>
              </a:rPr>
              <a:t> cm/s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3276600" y="1828800"/>
            <a:ext cx="565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latin typeface="Times New Roman" pitchFamily="18" charset="0"/>
              </a:rPr>
              <a:t>___</a:t>
            </a: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3429000" y="2209800"/>
            <a:ext cx="323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latin typeface="Symbol" pitchFamily="18" charset="2"/>
              </a:rPr>
              <a:t>l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3413125" y="1766888"/>
            <a:ext cx="296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i="1">
                <a:latin typeface="Times New Roman" pitchFamily="18" charset="0"/>
              </a:rPr>
              <a:t>c</a:t>
            </a: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5181600" y="2057400"/>
            <a:ext cx="144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latin typeface="Times New Roman" pitchFamily="18" charset="0"/>
                <a:sym typeface="SymbolPS" pitchFamily="18" charset="2"/>
              </a:rPr>
              <a:t> </a:t>
            </a:r>
            <a:r>
              <a:rPr lang="en-US" sz="2000" b="1" i="1">
                <a:latin typeface="Arial" charset="0"/>
              </a:rPr>
              <a:t>E</a:t>
            </a:r>
            <a:r>
              <a:rPr lang="en-US" sz="2000" b="1">
                <a:latin typeface="Times New Roman" pitchFamily="18" charset="0"/>
              </a:rPr>
              <a:t> = </a:t>
            </a:r>
            <a:r>
              <a:rPr lang="en-US" sz="2000" b="1" i="1">
                <a:latin typeface="Times New Roman" pitchFamily="18" charset="0"/>
              </a:rPr>
              <a:t>h</a:t>
            </a:r>
            <a:r>
              <a:rPr lang="en-US" sz="2000" b="1">
                <a:latin typeface="Symbol" pitchFamily="18" charset="2"/>
              </a:rPr>
              <a:t>n</a:t>
            </a:r>
            <a:r>
              <a:rPr lang="en-US" sz="2000" b="1">
                <a:latin typeface="Times New Roman" pitchFamily="18" charset="0"/>
              </a:rPr>
              <a:t> = </a:t>
            </a: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6629400" y="1905000"/>
            <a:ext cx="565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latin typeface="Times New Roman" pitchFamily="18" charset="0"/>
              </a:rPr>
              <a:t>___</a:t>
            </a: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6781800" y="2286000"/>
            <a:ext cx="323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latin typeface="Symbol" pitchFamily="18" charset="2"/>
              </a:rPr>
              <a:t>l</a:t>
            </a: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6689725" y="1843088"/>
            <a:ext cx="438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i="1">
                <a:latin typeface="Times New Roman" pitchFamily="18" charset="0"/>
              </a:rPr>
              <a:t>hc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5" descr="Ethyl-pivalate"/>
          <p:cNvPicPr preferRelativeResize="0">
            <a:picLocks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8720" y="2971800"/>
            <a:ext cx="7406640" cy="347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7"/>
          <p:cNvSpPr txBox="1">
            <a:spLocks noChangeArrowheads="1"/>
          </p:cNvSpPr>
          <p:nvPr/>
        </p:nvSpPr>
        <p:spPr bwMode="auto">
          <a:xfrm>
            <a:off x="0" y="533400"/>
            <a:ext cx="5715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62013" lvl="1" indent="-457200">
              <a:buFontTx/>
              <a:buAutoNum type="arabicPeriod" startAt="12"/>
            </a:pPr>
            <a:r>
              <a:rPr lang="en-US" sz="1600" b="1" dirty="0" smtClean="0">
                <a:solidFill>
                  <a:schemeClr val="accent6"/>
                </a:solidFill>
                <a:latin typeface="Arial" charset="0"/>
              </a:rPr>
              <a:t>Esters</a:t>
            </a:r>
            <a:endParaRPr lang="en-US" sz="1600" b="1" dirty="0">
              <a:solidFill>
                <a:schemeClr val="accent6"/>
              </a:solidFill>
              <a:latin typeface="Arial" charset="0"/>
            </a:endParaRPr>
          </a:p>
          <a:p>
            <a:pPr marL="1144588" lvl="2" indent="-168275">
              <a:buFont typeface="Arial" pitchFamily="34" charset="0"/>
              <a:buChar char="•"/>
            </a:pPr>
            <a:r>
              <a:rPr lang="en-US" sz="1600" dirty="0">
                <a:latin typeface="Arial" charset="0"/>
              </a:rPr>
              <a:t>C=O stretch </a:t>
            </a:r>
            <a:r>
              <a:rPr lang="en-US" sz="1600" dirty="0" smtClean="0">
                <a:latin typeface="Arial" charset="0"/>
              </a:rPr>
              <a:t>at </a:t>
            </a:r>
            <a:r>
              <a:rPr lang="en-US" sz="1600" dirty="0">
                <a:latin typeface="Arial" charset="0"/>
              </a:rPr>
              <a:t>1735-1750 </a:t>
            </a:r>
            <a:r>
              <a:rPr lang="en-US" sz="1600" dirty="0" smtClean="0">
                <a:latin typeface="Arial" charset="0"/>
              </a:rPr>
              <a:t>cm</a:t>
            </a:r>
            <a:r>
              <a:rPr lang="en-US" sz="1600" baseline="30000" dirty="0" smtClean="0">
                <a:latin typeface="Arial" charset="0"/>
              </a:rPr>
              <a:t>-1</a:t>
            </a:r>
          </a:p>
          <a:p>
            <a:pPr marL="1144588" lvl="2" indent="-168275">
              <a:buFont typeface="Arial" pitchFamily="34" charset="0"/>
              <a:buChar char="•"/>
            </a:pPr>
            <a:endParaRPr lang="en-US" sz="1600" dirty="0">
              <a:latin typeface="Arial" charset="0"/>
            </a:endParaRPr>
          </a:p>
          <a:p>
            <a:pPr marL="1144588" lvl="2" indent="-168275"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Strong </a:t>
            </a:r>
            <a:r>
              <a:rPr lang="en-US" sz="1600" dirty="0">
                <a:latin typeface="Arial" charset="0"/>
              </a:rPr>
              <a:t>band for C-O at a higher frequency than ethers or  alcohols at 1150-1250 </a:t>
            </a:r>
            <a:r>
              <a:rPr lang="en-US" sz="1600" dirty="0" smtClean="0">
                <a:latin typeface="Arial" charset="0"/>
              </a:rPr>
              <a:t>cm</a:t>
            </a:r>
            <a:r>
              <a:rPr lang="en-US" sz="1600" baseline="30000" dirty="0" smtClean="0">
                <a:latin typeface="Arial" charset="0"/>
              </a:rPr>
              <a:t>-1</a:t>
            </a:r>
            <a:endParaRPr lang="en-US" sz="1600" dirty="0">
              <a:latin typeface="Arial" charset="0"/>
            </a:endParaRPr>
          </a:p>
        </p:txBody>
      </p:sp>
      <p:sp>
        <p:nvSpPr>
          <p:cNvPr id="13317" name="Text Box 10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Infrared Spectroscopy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800600" y="3200400"/>
            <a:ext cx="533400" cy="304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6096000" y="3352800"/>
            <a:ext cx="381000" cy="2819400"/>
          </a:xfrm>
          <a:prstGeom prst="roundRect">
            <a:avLst/>
          </a:prstGeom>
          <a:solidFill>
            <a:srgbClr val="FF00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6035040" y="182880"/>
            <a:ext cx="3017520" cy="13716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/>
          <a:lstStyle/>
          <a:p>
            <a:pPr algn="ctr" eaLnBrk="0" hangingPunct="0">
              <a:defRPr/>
            </a:pPr>
            <a:r>
              <a:rPr lang="en-US" sz="1600">
                <a:latin typeface="Arial" charset="0"/>
              </a:rPr>
              <a:t>Ethyl pivalate</a:t>
            </a:r>
          </a:p>
        </p:txBody>
      </p:sp>
      <p:graphicFrame>
        <p:nvGraphicFramePr>
          <p:cNvPr id="13323" name="Object 11"/>
          <p:cNvGraphicFramePr>
            <a:graphicFrameLocks noChangeAspect="1"/>
          </p:cNvGraphicFramePr>
          <p:nvPr/>
        </p:nvGraphicFramePr>
        <p:xfrm>
          <a:off x="6858000" y="533400"/>
          <a:ext cx="1447800" cy="933089"/>
        </p:xfrm>
        <a:graphic>
          <a:graphicData uri="http://schemas.openxmlformats.org/presentationml/2006/ole">
            <p:oleObj spid="_x0000_s13325" name="CS ChemDraw Drawing" r:id="rId4" imgW="834566" imgH="537386" progId="">
              <p:embed/>
            </p:oleObj>
          </a:graphicData>
        </a:graphic>
      </p:graphicFrame>
      <p:sp>
        <p:nvSpPr>
          <p:cNvPr id="11" name="Rounded Rectangle 10"/>
          <p:cNvSpPr/>
          <p:nvPr/>
        </p:nvSpPr>
        <p:spPr>
          <a:xfrm>
            <a:off x="7772400" y="838200"/>
            <a:ext cx="304800" cy="381000"/>
          </a:xfrm>
          <a:prstGeom prst="roundRect">
            <a:avLst/>
          </a:prstGeom>
          <a:solidFill>
            <a:srgbClr val="FF00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7265020" y="434898"/>
            <a:ext cx="304800" cy="6096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7467600" y="914400"/>
            <a:ext cx="457200" cy="457200"/>
          </a:xfrm>
          <a:prstGeom prst="roundRect">
            <a:avLst/>
          </a:prstGeom>
          <a:solidFill>
            <a:srgbClr val="FF00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572000" y="53340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(s)</a:t>
            </a:r>
            <a:endParaRPr lang="en-US" sz="1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629400" y="56388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(s)</a:t>
            </a:r>
            <a:endParaRPr lang="en-US" sz="1400" b="1" dirty="0"/>
          </a:p>
        </p:txBody>
      </p:sp>
      <p:pic>
        <p:nvPicPr>
          <p:cNvPr id="17" name="Picture 16" descr="carbonyl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200000">
            <a:off x="4379335" y="2173865"/>
            <a:ext cx="1323975" cy="4814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4" descr="4-phenylbutyric"/>
          <p:cNvPicPr preferRelativeResize="0">
            <a:picLocks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8720" y="2971800"/>
            <a:ext cx="7406640" cy="347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0" y="533400"/>
            <a:ext cx="7010400" cy="1733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62013" lvl="1" indent="-457200">
              <a:buFontTx/>
              <a:buAutoNum type="arabicPeriod" startAt="13"/>
            </a:pPr>
            <a:r>
              <a:rPr lang="en-US" sz="1600" b="1" dirty="0" smtClean="0">
                <a:solidFill>
                  <a:schemeClr val="accent6"/>
                </a:solidFill>
                <a:latin typeface="Arial" charset="0"/>
              </a:rPr>
              <a:t>Carboxylic </a:t>
            </a:r>
            <a:r>
              <a:rPr lang="en-US" sz="1600" b="1" dirty="0">
                <a:solidFill>
                  <a:schemeClr val="accent6"/>
                </a:solidFill>
                <a:latin typeface="Arial" charset="0"/>
              </a:rPr>
              <a:t>Acids:</a:t>
            </a:r>
          </a:p>
          <a:p>
            <a:pPr marL="1144588" lvl="2" indent="-168275">
              <a:buFontTx/>
              <a:buChar char="•"/>
            </a:pPr>
            <a:r>
              <a:rPr lang="en-US" sz="1600" dirty="0">
                <a:latin typeface="Arial" charset="0"/>
              </a:rPr>
              <a:t>Gives the messiest of IR </a:t>
            </a:r>
            <a:r>
              <a:rPr lang="en-US" sz="1600" dirty="0" smtClean="0">
                <a:latin typeface="Arial" charset="0"/>
              </a:rPr>
              <a:t>spectra</a:t>
            </a:r>
          </a:p>
          <a:p>
            <a:pPr marL="1144588" lvl="2" indent="-168275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1144588" lvl="2" indent="-168275">
              <a:buFontTx/>
              <a:buChar char="•"/>
            </a:pPr>
            <a:r>
              <a:rPr lang="en-US" sz="1600" dirty="0">
                <a:latin typeface="Arial" charset="0"/>
              </a:rPr>
              <a:t>C=O band occurs between 1700-1725 </a:t>
            </a:r>
            <a:r>
              <a:rPr lang="en-US" sz="1600" dirty="0" smtClean="0">
                <a:latin typeface="Arial" charset="0"/>
              </a:rPr>
              <a:t>cm</a:t>
            </a:r>
            <a:r>
              <a:rPr lang="en-US" sz="1600" baseline="30000" dirty="0" smtClean="0">
                <a:latin typeface="Arial" charset="0"/>
              </a:rPr>
              <a:t>-1</a:t>
            </a:r>
          </a:p>
          <a:p>
            <a:pPr marL="1144588" lvl="2" indent="-168275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144588" lvl="2" indent="-168275">
              <a:buFontTx/>
              <a:buChar char="•"/>
            </a:pPr>
            <a:r>
              <a:rPr lang="en-US" sz="1600" dirty="0">
                <a:latin typeface="Arial" charset="0"/>
              </a:rPr>
              <a:t>The highly dissociated O-H bond has a broad band from 2400-3500 </a:t>
            </a:r>
            <a:r>
              <a:rPr lang="en-US" sz="1600" dirty="0" smtClean="0">
                <a:latin typeface="Arial" charset="0"/>
              </a:rPr>
              <a:t>cm</a:t>
            </a:r>
            <a:r>
              <a:rPr lang="en-US" sz="1600" baseline="30000" dirty="0" smtClean="0">
                <a:latin typeface="Arial" charset="0"/>
              </a:rPr>
              <a:t>-1</a:t>
            </a:r>
            <a:r>
              <a:rPr lang="en-US" sz="1600" dirty="0" smtClean="0">
                <a:latin typeface="Arial" charset="0"/>
              </a:rPr>
              <a:t> covering </a:t>
            </a:r>
            <a:r>
              <a:rPr lang="en-US" sz="1600" dirty="0">
                <a:latin typeface="Arial" charset="0"/>
              </a:rPr>
              <a:t>up to half the IR spectrum in some cases</a:t>
            </a:r>
            <a:endParaRPr lang="en-US" sz="16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6035040" y="182880"/>
            <a:ext cx="3017520" cy="13716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/>
          <a:lstStyle/>
          <a:p>
            <a:pPr algn="ctr" eaLnBrk="0" hangingPunct="0">
              <a:defRPr/>
            </a:pPr>
            <a:r>
              <a:rPr lang="en-US" sz="1600" dirty="0">
                <a:latin typeface="Arial" charset="0"/>
              </a:rPr>
              <a:t>4-phenylbutyric acid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Infrared Spectroscopy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752600" y="3124200"/>
            <a:ext cx="2209800" cy="2514600"/>
          </a:xfrm>
          <a:prstGeom prst="roundRect">
            <a:avLst/>
          </a:prstGeom>
          <a:solidFill>
            <a:srgbClr val="0070C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5867400" y="3200400"/>
            <a:ext cx="457200" cy="2971800"/>
          </a:xfrm>
          <a:prstGeom prst="roundRect">
            <a:avLst/>
          </a:prstGeom>
          <a:solidFill>
            <a:srgbClr val="FF00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876800" y="3124200"/>
            <a:ext cx="457200" cy="304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2" name="Picture 11" descr="carbonyl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5800" y="2590800"/>
            <a:ext cx="1171575" cy="426027"/>
          </a:xfrm>
          <a:prstGeom prst="rect">
            <a:avLst/>
          </a:prstGeom>
        </p:spPr>
      </p:pic>
      <p:graphicFrame>
        <p:nvGraphicFramePr>
          <p:cNvPr id="14348" name="Object 12"/>
          <p:cNvGraphicFramePr>
            <a:graphicFrameLocks noChangeAspect="1"/>
          </p:cNvGraphicFramePr>
          <p:nvPr/>
        </p:nvGraphicFramePr>
        <p:xfrm>
          <a:off x="6400800" y="609600"/>
          <a:ext cx="2432050" cy="831850"/>
        </p:xfrm>
        <a:graphic>
          <a:graphicData uri="http://schemas.openxmlformats.org/presentationml/2006/ole">
            <p:oleObj spid="_x0000_s14350" name="CS ChemDraw Drawing" r:id="rId5" imgW="1369842" imgH="462827" progId="">
              <p:embed/>
            </p:oleObj>
          </a:graphicData>
        </a:graphic>
      </p:graphicFrame>
      <p:sp>
        <p:nvSpPr>
          <p:cNvPr id="13" name="Rounded Rectangle 12"/>
          <p:cNvSpPr/>
          <p:nvPr/>
        </p:nvSpPr>
        <p:spPr>
          <a:xfrm>
            <a:off x="8382000" y="914400"/>
            <a:ext cx="457200" cy="609600"/>
          </a:xfrm>
          <a:prstGeom prst="roundRect">
            <a:avLst/>
          </a:prstGeom>
          <a:solidFill>
            <a:srgbClr val="0070C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7924800" y="1066800"/>
            <a:ext cx="533400" cy="457200"/>
          </a:xfrm>
          <a:prstGeom prst="roundRect">
            <a:avLst/>
          </a:prstGeom>
          <a:solidFill>
            <a:srgbClr val="FF00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8001000" y="685800"/>
            <a:ext cx="304800" cy="4572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438400" y="5486400"/>
            <a:ext cx="8996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(w – m)</a:t>
            </a:r>
          </a:p>
          <a:p>
            <a:pPr algn="ctr"/>
            <a:r>
              <a:rPr lang="en-US" sz="1400" b="1" dirty="0" err="1" smtClean="0"/>
              <a:t>br</a:t>
            </a:r>
            <a:endParaRPr lang="en-US" sz="1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495800" y="55626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(s)</a:t>
            </a:r>
            <a:endParaRPr lang="en-US" sz="1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6324600" y="55626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(s)</a:t>
            </a:r>
            <a:endParaRPr lang="en-US" sz="1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0" y="533400"/>
            <a:ext cx="60198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62013" lvl="1" indent="-457200">
              <a:buFontTx/>
              <a:buAutoNum type="arabicPeriod" startAt="14"/>
            </a:pPr>
            <a:r>
              <a:rPr lang="en-US" sz="1600" b="1" dirty="0" smtClean="0">
                <a:solidFill>
                  <a:schemeClr val="accent6"/>
                </a:solidFill>
                <a:latin typeface="Arial" charset="0"/>
              </a:rPr>
              <a:t>Acid </a:t>
            </a:r>
            <a:r>
              <a:rPr lang="en-US" sz="1600" b="1" dirty="0">
                <a:solidFill>
                  <a:schemeClr val="accent6"/>
                </a:solidFill>
                <a:latin typeface="Arial" charset="0"/>
              </a:rPr>
              <a:t>anhydrides</a:t>
            </a:r>
          </a:p>
          <a:p>
            <a:pPr marL="1144588" lvl="2" indent="-168275">
              <a:buFontTx/>
              <a:buChar char="•"/>
            </a:pPr>
            <a:r>
              <a:rPr lang="en-US" sz="1600" dirty="0">
                <a:latin typeface="Arial" charset="0"/>
              </a:rPr>
              <a:t>Coupling of the anhydride though the ether oxygen splits the carbonyl band into two with a separation of 70 </a:t>
            </a:r>
            <a:r>
              <a:rPr lang="en-US" sz="1600" dirty="0" smtClean="0">
                <a:latin typeface="Arial" charset="0"/>
              </a:rPr>
              <a:t>cm</a:t>
            </a:r>
            <a:r>
              <a:rPr lang="en-US" sz="1600" baseline="30000" dirty="0" smtClean="0">
                <a:latin typeface="Arial" charset="0"/>
              </a:rPr>
              <a:t>-1</a:t>
            </a:r>
          </a:p>
          <a:p>
            <a:pPr marL="1144588" lvl="2" indent="-168275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1144588" lvl="2" indent="-168275">
              <a:buFontTx/>
              <a:buChar char="•"/>
            </a:pPr>
            <a:r>
              <a:rPr lang="en-US" sz="1600" dirty="0">
                <a:latin typeface="Arial" charset="0"/>
              </a:rPr>
              <a:t>Bands are at 1740-1770 cm-1 and 1810-1840 </a:t>
            </a:r>
            <a:r>
              <a:rPr lang="en-US" sz="1600" dirty="0" smtClean="0">
                <a:latin typeface="Arial" charset="0"/>
              </a:rPr>
              <a:t>cm</a:t>
            </a:r>
            <a:r>
              <a:rPr lang="en-US" sz="1600" baseline="30000" dirty="0" smtClean="0">
                <a:latin typeface="Arial" charset="0"/>
              </a:rPr>
              <a:t>-1</a:t>
            </a:r>
          </a:p>
          <a:p>
            <a:pPr marL="1144588" lvl="2" indent="-168275">
              <a:buFontTx/>
              <a:buChar char="•"/>
            </a:pPr>
            <a:endParaRPr lang="en-US" sz="1600" i="1" dirty="0">
              <a:solidFill>
                <a:srgbClr val="FF0000"/>
              </a:solidFill>
              <a:latin typeface="Arial" charset="0"/>
            </a:endParaRPr>
          </a:p>
          <a:p>
            <a:pPr marL="1144588" lvl="2" indent="-168275">
              <a:buFontTx/>
              <a:buChar char="•"/>
            </a:pPr>
            <a:r>
              <a:rPr lang="en-US" sz="1600" dirty="0">
                <a:latin typeface="Arial" charset="0"/>
              </a:rPr>
              <a:t>Mixed mode C-O stretch at 1000-1100 </a:t>
            </a:r>
            <a:r>
              <a:rPr lang="en-US" sz="1600" dirty="0" smtClean="0">
                <a:latin typeface="Arial" charset="0"/>
              </a:rPr>
              <a:t>cm</a:t>
            </a:r>
            <a:r>
              <a:rPr lang="en-US" sz="1600" baseline="30000" dirty="0" smtClean="0">
                <a:latin typeface="Arial" charset="0"/>
              </a:rPr>
              <a:t>-1</a:t>
            </a:r>
            <a:endParaRPr lang="en-US" sz="1600" dirty="0">
              <a:latin typeface="Arial" charset="0"/>
            </a:endParaRPr>
          </a:p>
        </p:txBody>
      </p:sp>
      <p:pic>
        <p:nvPicPr>
          <p:cNvPr id="15364" name="Picture 5" descr="propionic-anhydride"/>
          <p:cNvPicPr preferRelativeResize="0">
            <a:picLocks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8720" y="2971800"/>
            <a:ext cx="7406640" cy="347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ounded Rectangle 10"/>
          <p:cNvSpPr/>
          <p:nvPr/>
        </p:nvSpPr>
        <p:spPr>
          <a:xfrm>
            <a:off x="4724400" y="3124200"/>
            <a:ext cx="457200" cy="31242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2646" name="Rectangle 6"/>
          <p:cNvSpPr>
            <a:spLocks noChangeArrowheads="1"/>
          </p:cNvSpPr>
          <p:nvPr/>
        </p:nvSpPr>
        <p:spPr bwMode="auto">
          <a:xfrm>
            <a:off x="6035040" y="182880"/>
            <a:ext cx="3017520" cy="13716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/>
          <a:lstStyle/>
          <a:p>
            <a:pPr algn="ctr" eaLnBrk="0" hangingPunct="0">
              <a:defRPr/>
            </a:pPr>
            <a:r>
              <a:rPr lang="en-US" sz="1600">
                <a:latin typeface="Arial" charset="0"/>
              </a:rPr>
              <a:t>Propionic anhydride</a:t>
            </a:r>
          </a:p>
        </p:txBody>
      </p:sp>
      <p:sp>
        <p:nvSpPr>
          <p:cNvPr id="15369" name="Text Box 8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Infrared Spectroscopy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48400" y="3124200"/>
            <a:ext cx="609600" cy="3124200"/>
          </a:xfrm>
          <a:prstGeom prst="roundRect">
            <a:avLst/>
          </a:prstGeom>
          <a:solidFill>
            <a:srgbClr val="FF00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15362" name="Object 7"/>
          <p:cNvGraphicFramePr>
            <a:graphicFrameLocks noChangeAspect="1"/>
          </p:cNvGraphicFramePr>
          <p:nvPr/>
        </p:nvGraphicFramePr>
        <p:xfrm>
          <a:off x="6553200" y="609600"/>
          <a:ext cx="2036763" cy="723900"/>
        </p:xfrm>
        <a:graphic>
          <a:graphicData uri="http://schemas.openxmlformats.org/presentationml/2006/ole">
            <p:oleObj spid="_x0000_s15364" name="CS ChemDraw Drawing" r:id="rId4" imgW="2038350" imgH="723900" progId="">
              <p:embed/>
            </p:oleObj>
          </a:graphicData>
        </a:graphic>
      </p:graphicFrame>
      <p:sp>
        <p:nvSpPr>
          <p:cNvPr id="12" name="Rounded Rectangle 11"/>
          <p:cNvSpPr/>
          <p:nvPr/>
        </p:nvSpPr>
        <p:spPr>
          <a:xfrm>
            <a:off x="7239000" y="914400"/>
            <a:ext cx="685800" cy="533400"/>
          </a:xfrm>
          <a:prstGeom prst="roundRect">
            <a:avLst/>
          </a:prstGeom>
          <a:solidFill>
            <a:srgbClr val="FF00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7086600" y="609600"/>
            <a:ext cx="304800" cy="6096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7772400" y="609600"/>
            <a:ext cx="304800" cy="6096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343400" y="53340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(s)</a:t>
            </a:r>
            <a:endParaRPr lang="en-US" sz="1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705600" y="53340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(s)</a:t>
            </a:r>
            <a:endParaRPr lang="en-US" sz="1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0" y="533400"/>
            <a:ext cx="59436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62013" lvl="1" indent="-457200">
              <a:buFontTx/>
              <a:buAutoNum type="arabicPeriod" startAt="15"/>
            </a:pPr>
            <a:r>
              <a:rPr lang="en-US" sz="1600" b="1" dirty="0" smtClean="0">
                <a:solidFill>
                  <a:schemeClr val="accent6"/>
                </a:solidFill>
                <a:latin typeface="Arial" charset="0"/>
              </a:rPr>
              <a:t>Acid </a:t>
            </a:r>
            <a:r>
              <a:rPr lang="en-US" sz="1600" b="1" dirty="0">
                <a:solidFill>
                  <a:schemeClr val="accent6"/>
                </a:solidFill>
                <a:latin typeface="Arial" charset="0"/>
              </a:rPr>
              <a:t>halides</a:t>
            </a:r>
          </a:p>
          <a:p>
            <a:pPr marL="1144588" lvl="2" indent="-168275">
              <a:buFontTx/>
              <a:buChar char="•"/>
            </a:pPr>
            <a:r>
              <a:rPr lang="en-US" sz="1600" dirty="0" err="1" smtClean="0">
                <a:latin typeface="Arial" charset="0"/>
              </a:rPr>
              <a:t>Clefted</a:t>
            </a:r>
            <a:r>
              <a:rPr lang="en-US" sz="1600" dirty="0" smtClean="0">
                <a:latin typeface="Arial" charset="0"/>
              </a:rPr>
              <a:t> </a:t>
            </a:r>
            <a:r>
              <a:rPr lang="en-US" sz="1600" dirty="0">
                <a:latin typeface="Arial" charset="0"/>
              </a:rPr>
              <a:t>band at 1770-1820 cm</a:t>
            </a:r>
            <a:r>
              <a:rPr lang="en-US" sz="1600" baseline="30000" dirty="0">
                <a:latin typeface="Arial" charset="0"/>
              </a:rPr>
              <a:t>-1 </a:t>
            </a:r>
            <a:r>
              <a:rPr lang="en-US" sz="1600" dirty="0">
                <a:latin typeface="Arial" charset="0"/>
              </a:rPr>
              <a:t>for </a:t>
            </a:r>
            <a:r>
              <a:rPr lang="en-US" sz="1600" dirty="0" smtClean="0">
                <a:latin typeface="Arial" charset="0"/>
              </a:rPr>
              <a:t>C=O</a:t>
            </a:r>
          </a:p>
          <a:p>
            <a:pPr marL="1144588" lvl="2" indent="-168275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1144588" lvl="2" indent="-168275">
              <a:buFontTx/>
              <a:buChar char="•"/>
            </a:pPr>
            <a:r>
              <a:rPr lang="en-US" sz="1600" dirty="0">
                <a:latin typeface="Arial" charset="0"/>
              </a:rPr>
              <a:t>Bonds to halogens, due to their size (see Hooke’s Law derivation) occur at low frequencies, </a:t>
            </a:r>
            <a:r>
              <a:rPr lang="en-US" sz="1600" dirty="0" smtClean="0">
                <a:latin typeface="Arial" charset="0"/>
              </a:rPr>
              <a:t>only </a:t>
            </a:r>
            <a:r>
              <a:rPr lang="en-US" sz="1600" dirty="0" err="1" smtClean="0">
                <a:latin typeface="Arial" charset="0"/>
              </a:rPr>
              <a:t>Cl</a:t>
            </a:r>
            <a:r>
              <a:rPr lang="en-US" sz="1600" dirty="0" smtClean="0">
                <a:latin typeface="Arial" charset="0"/>
              </a:rPr>
              <a:t> is light enough to have a band on IR, </a:t>
            </a:r>
            <a:r>
              <a:rPr lang="en-US" sz="1600" dirty="0">
                <a:latin typeface="Arial" charset="0"/>
              </a:rPr>
              <a:t>C-</a:t>
            </a:r>
            <a:r>
              <a:rPr lang="en-US" sz="1600" dirty="0" err="1">
                <a:latin typeface="Arial" charset="0"/>
              </a:rPr>
              <a:t>Cl</a:t>
            </a:r>
            <a:r>
              <a:rPr lang="en-US" sz="1600" dirty="0">
                <a:latin typeface="Arial" charset="0"/>
              </a:rPr>
              <a:t> is at 600-800 </a:t>
            </a:r>
            <a:r>
              <a:rPr lang="en-US" sz="1600" dirty="0" smtClean="0">
                <a:latin typeface="Arial" charset="0"/>
              </a:rPr>
              <a:t>cm</a:t>
            </a:r>
            <a:r>
              <a:rPr lang="en-US" sz="1600" baseline="30000" dirty="0" smtClean="0">
                <a:latin typeface="Arial" charset="0"/>
              </a:rPr>
              <a:t>-1</a:t>
            </a:r>
            <a:endParaRPr lang="en-US" sz="1600" dirty="0">
              <a:latin typeface="Arial" charset="0"/>
            </a:endParaRPr>
          </a:p>
        </p:txBody>
      </p:sp>
      <p:pic>
        <p:nvPicPr>
          <p:cNvPr id="16388" name="Picture 5" descr="propionyl-chloride"/>
          <p:cNvPicPr preferRelativeResize="0">
            <a:picLocks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8720" y="2971800"/>
            <a:ext cx="7406640" cy="347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670" name="Rectangle 6"/>
          <p:cNvSpPr>
            <a:spLocks noChangeArrowheads="1"/>
          </p:cNvSpPr>
          <p:nvPr/>
        </p:nvSpPr>
        <p:spPr bwMode="auto">
          <a:xfrm>
            <a:off x="6035040" y="182880"/>
            <a:ext cx="3017520" cy="13716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/>
          <a:lstStyle/>
          <a:p>
            <a:pPr algn="ctr" eaLnBrk="0" hangingPunct="0">
              <a:defRPr/>
            </a:pPr>
            <a:r>
              <a:rPr lang="en-US" sz="1600">
                <a:latin typeface="Arial" charset="0"/>
              </a:rPr>
              <a:t>Propionyl chloride</a:t>
            </a:r>
          </a:p>
        </p:txBody>
      </p:sp>
      <p:graphicFrame>
        <p:nvGraphicFramePr>
          <p:cNvPr id="16386" name="Object 7"/>
          <p:cNvGraphicFramePr>
            <a:graphicFrameLocks noChangeAspect="1"/>
          </p:cNvGraphicFramePr>
          <p:nvPr/>
        </p:nvGraphicFramePr>
        <p:xfrm>
          <a:off x="6858000" y="533400"/>
          <a:ext cx="1371600" cy="882157"/>
        </p:xfrm>
        <a:graphic>
          <a:graphicData uri="http://schemas.openxmlformats.org/presentationml/2006/ole">
            <p:oleObj spid="_x0000_s16388" name="CS ChemDraw Drawing" r:id="rId4" imgW="1125578" imgH="722228" progId="">
              <p:embed/>
            </p:oleObj>
          </a:graphicData>
        </a:graphic>
      </p:graphicFrame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Infrared Spectroscopy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858000" y="3124200"/>
            <a:ext cx="457200" cy="3124200"/>
          </a:xfrm>
          <a:prstGeom prst="roundRect">
            <a:avLst/>
          </a:prstGeom>
          <a:solidFill>
            <a:srgbClr val="FF00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648200" y="3124200"/>
            <a:ext cx="457200" cy="304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ounded Rectangle 9"/>
          <p:cNvSpPr/>
          <p:nvPr/>
        </p:nvSpPr>
        <p:spPr>
          <a:xfrm rot="1813064">
            <a:off x="7655312" y="1072377"/>
            <a:ext cx="609600" cy="457200"/>
          </a:xfrm>
          <a:prstGeom prst="roundRect">
            <a:avLst/>
          </a:prstGeom>
          <a:solidFill>
            <a:srgbClr val="FF00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7527073" y="511097"/>
            <a:ext cx="381000" cy="6858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267200" y="50292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(s)</a:t>
            </a:r>
            <a:endParaRPr lang="en-US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553200" y="56388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(s)</a:t>
            </a:r>
            <a:endParaRPr lang="en-US" sz="1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4" descr="pivalamide"/>
          <p:cNvPicPr preferRelativeResize="0">
            <a:picLocks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8720" y="2971800"/>
            <a:ext cx="7406640" cy="347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0" y="533400"/>
            <a:ext cx="62484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62013" lvl="1" indent="-457200">
              <a:buFontTx/>
              <a:buAutoNum type="arabicPeriod" startAt="16"/>
            </a:pPr>
            <a:r>
              <a:rPr lang="en-US" sz="1600" b="1" dirty="0" smtClean="0">
                <a:solidFill>
                  <a:schemeClr val="accent6"/>
                </a:solidFill>
                <a:latin typeface="Arial" charset="0"/>
              </a:rPr>
              <a:t>Amides</a:t>
            </a:r>
            <a:endParaRPr lang="en-US" sz="1600" b="1" dirty="0">
              <a:solidFill>
                <a:schemeClr val="accent6"/>
              </a:solidFill>
              <a:latin typeface="Arial" charset="0"/>
            </a:endParaRPr>
          </a:p>
          <a:p>
            <a:pPr marL="1196975" lvl="2" indent="-220663">
              <a:buFontTx/>
              <a:buChar char="•"/>
            </a:pPr>
            <a:r>
              <a:rPr lang="en-US" sz="1600" dirty="0">
                <a:latin typeface="Arial" charset="0"/>
              </a:rPr>
              <a:t>Display features of amines and carbonyl compounds</a:t>
            </a:r>
          </a:p>
          <a:p>
            <a:pPr marL="1196975" lvl="2" indent="-220663">
              <a:buFontTx/>
              <a:buChar char="•"/>
            </a:pPr>
            <a:r>
              <a:rPr lang="en-US" sz="1600" dirty="0">
                <a:latin typeface="Arial" charset="0"/>
              </a:rPr>
              <a:t>C=O stretch </a:t>
            </a:r>
            <a:r>
              <a:rPr lang="en-US" sz="1600" dirty="0" smtClean="0">
                <a:latin typeface="Arial" charset="0"/>
              </a:rPr>
              <a:t>at 1640-1680 cm</a:t>
            </a:r>
            <a:r>
              <a:rPr lang="en-US" sz="1600" baseline="30000" dirty="0" smtClean="0">
                <a:latin typeface="Arial" charset="0"/>
              </a:rPr>
              <a:t>-1</a:t>
            </a:r>
          </a:p>
          <a:p>
            <a:pPr marL="1196975" lvl="2" indent="-220663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1196975" lvl="2" indent="-220663">
              <a:buFontTx/>
              <a:buChar char="•"/>
            </a:pPr>
            <a:r>
              <a:rPr lang="en-US" sz="1600" dirty="0">
                <a:latin typeface="Arial" charset="0"/>
              </a:rPr>
              <a:t>If the amide is primary (-NH</a:t>
            </a:r>
            <a:r>
              <a:rPr lang="en-US" sz="1600" baseline="-25000" dirty="0">
                <a:latin typeface="Arial" charset="0"/>
              </a:rPr>
              <a:t>2</a:t>
            </a:r>
            <a:r>
              <a:rPr lang="en-US" sz="1600" dirty="0">
                <a:latin typeface="Arial" charset="0"/>
              </a:rPr>
              <a:t>) the N-H stretch occurs from 3200-3500 cm</a:t>
            </a:r>
            <a:r>
              <a:rPr lang="en-US" sz="1600" baseline="30000" dirty="0">
                <a:latin typeface="Arial" charset="0"/>
              </a:rPr>
              <a:t>-1</a:t>
            </a:r>
            <a:r>
              <a:rPr lang="en-US" sz="1600" dirty="0">
                <a:latin typeface="Arial" charset="0"/>
              </a:rPr>
              <a:t> as a </a:t>
            </a:r>
            <a:r>
              <a:rPr lang="en-US" sz="1600" dirty="0" smtClean="0">
                <a:latin typeface="Arial" charset="0"/>
              </a:rPr>
              <a:t>doublet</a:t>
            </a:r>
          </a:p>
          <a:p>
            <a:pPr marL="1196975" lvl="2" indent="-220663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1196975" lvl="2" indent="-220663">
              <a:buFontTx/>
              <a:buChar char="•"/>
            </a:pPr>
            <a:r>
              <a:rPr lang="en-US" sz="1600" dirty="0">
                <a:latin typeface="Arial" charset="0"/>
              </a:rPr>
              <a:t>If the amide is secondary (-NHR) the N-H stretch occurs at 3200-3500 cm</a:t>
            </a:r>
            <a:r>
              <a:rPr lang="en-US" sz="1600" baseline="30000" dirty="0">
                <a:latin typeface="Arial" charset="0"/>
              </a:rPr>
              <a:t>-1</a:t>
            </a:r>
            <a:r>
              <a:rPr lang="en-US" sz="1600" dirty="0">
                <a:latin typeface="Arial" charset="0"/>
              </a:rPr>
              <a:t> as a sharp singlet</a:t>
            </a:r>
            <a:endParaRPr lang="en-US" sz="16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035040" y="182880"/>
            <a:ext cx="3017520" cy="13716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/>
          <a:lstStyle/>
          <a:p>
            <a:pPr algn="ctr" eaLnBrk="0" hangingPunct="0">
              <a:defRPr/>
            </a:pPr>
            <a:r>
              <a:rPr lang="en-US" sz="1600">
                <a:latin typeface="Arial" charset="0"/>
              </a:rPr>
              <a:t>pivalamide</a:t>
            </a:r>
          </a:p>
        </p:txBody>
      </p:sp>
      <p:graphicFrame>
        <p:nvGraphicFramePr>
          <p:cNvPr id="17410" name="Object 7"/>
          <p:cNvGraphicFramePr>
            <a:graphicFrameLocks noChangeAspect="1"/>
          </p:cNvGraphicFramePr>
          <p:nvPr/>
        </p:nvGraphicFramePr>
        <p:xfrm>
          <a:off x="6934200" y="533400"/>
          <a:ext cx="1159726" cy="990600"/>
        </p:xfrm>
        <a:graphic>
          <a:graphicData uri="http://schemas.openxmlformats.org/presentationml/2006/ole">
            <p:oleObj spid="_x0000_s17412" name="CS ChemDraw Drawing" r:id="rId4" imgW="1236133" imgH="1054100" progId="">
              <p:embed/>
            </p:oleObj>
          </a:graphicData>
        </a:graphic>
      </p:graphicFrame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Infrared Spectroscopy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029200" y="3124200"/>
            <a:ext cx="457200" cy="3008313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1981200" y="3352800"/>
            <a:ext cx="685800" cy="2362200"/>
          </a:xfrm>
          <a:prstGeom prst="roundRect">
            <a:avLst/>
          </a:prstGeom>
          <a:solidFill>
            <a:srgbClr val="0070C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7772400" y="990600"/>
            <a:ext cx="304800" cy="381000"/>
          </a:xfrm>
          <a:prstGeom prst="roundRect">
            <a:avLst/>
          </a:prstGeom>
          <a:solidFill>
            <a:srgbClr val="0070C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7391400" y="533400"/>
            <a:ext cx="381000" cy="6096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752600" y="5638800"/>
            <a:ext cx="8322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(m – s)</a:t>
            </a:r>
            <a:endParaRPr lang="en-US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572000" y="55626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(s)</a:t>
            </a:r>
            <a:endParaRPr lang="en-US" sz="1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0" y="533400"/>
            <a:ext cx="60198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62013" lvl="1" indent="-457200">
              <a:buFontTx/>
              <a:buAutoNum type="arabicPeriod" startAt="17"/>
            </a:pPr>
            <a:r>
              <a:rPr lang="en-US" sz="1600" b="1" dirty="0" smtClean="0">
                <a:solidFill>
                  <a:schemeClr val="accent6"/>
                </a:solidFill>
                <a:latin typeface="Arial" charset="0"/>
              </a:rPr>
              <a:t>Nitro </a:t>
            </a:r>
            <a:r>
              <a:rPr lang="en-US" sz="1600" b="1" dirty="0">
                <a:solidFill>
                  <a:schemeClr val="accent6"/>
                </a:solidFill>
                <a:latin typeface="Arial" charset="0"/>
              </a:rPr>
              <a:t>group (-NO</a:t>
            </a:r>
            <a:r>
              <a:rPr lang="en-US" sz="1600" b="1" baseline="-25000" dirty="0">
                <a:solidFill>
                  <a:schemeClr val="accent6"/>
                </a:solidFill>
                <a:latin typeface="Arial" charset="0"/>
              </a:rPr>
              <a:t>2</a:t>
            </a:r>
            <a:r>
              <a:rPr lang="en-US" sz="1600" b="1" dirty="0">
                <a:solidFill>
                  <a:schemeClr val="accent6"/>
                </a:solidFill>
                <a:latin typeface="Arial" charset="0"/>
              </a:rPr>
              <a:t>)</a:t>
            </a:r>
          </a:p>
          <a:p>
            <a:pPr marL="1144588" lvl="2" indent="-168275">
              <a:buFontTx/>
              <a:buChar char="•"/>
            </a:pPr>
            <a:r>
              <a:rPr lang="en-US" sz="1600" dirty="0">
                <a:latin typeface="Arial" charset="0"/>
              </a:rPr>
              <a:t>Proper Lewis structure gives a bond order of 1.5 from nitrogen to each </a:t>
            </a:r>
            <a:r>
              <a:rPr lang="en-US" sz="1600" dirty="0" smtClean="0">
                <a:latin typeface="Arial" charset="0"/>
              </a:rPr>
              <a:t>oxygen</a:t>
            </a:r>
          </a:p>
          <a:p>
            <a:pPr marL="1144588" lvl="2" indent="-168275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1144588" lvl="2" indent="-168275">
              <a:buFontTx/>
              <a:buChar char="•"/>
            </a:pPr>
            <a:r>
              <a:rPr lang="en-US" sz="1600" dirty="0">
                <a:latin typeface="Arial" charset="0"/>
              </a:rPr>
              <a:t>Two bands are seen (symmetric and asymmetric) at 1300-1380 cm</a:t>
            </a:r>
            <a:r>
              <a:rPr lang="en-US" sz="1600" baseline="30000" dirty="0">
                <a:latin typeface="Arial" charset="0"/>
              </a:rPr>
              <a:t>-1</a:t>
            </a:r>
            <a:r>
              <a:rPr lang="en-US" sz="1600" dirty="0">
                <a:latin typeface="Arial" charset="0"/>
              </a:rPr>
              <a:t> </a:t>
            </a:r>
            <a:r>
              <a:rPr lang="en-US" sz="1600" dirty="0" smtClean="0">
                <a:latin typeface="Arial" charset="0"/>
              </a:rPr>
              <a:t>and </a:t>
            </a:r>
            <a:r>
              <a:rPr lang="en-US" sz="1600" dirty="0">
                <a:latin typeface="Arial" charset="0"/>
              </a:rPr>
              <a:t>1500-1570 </a:t>
            </a:r>
            <a:r>
              <a:rPr lang="en-US" sz="1600" dirty="0" smtClean="0">
                <a:latin typeface="Arial" charset="0"/>
              </a:rPr>
              <a:t>cm</a:t>
            </a:r>
            <a:r>
              <a:rPr lang="en-US" sz="1600" baseline="30000" dirty="0" smtClean="0">
                <a:latin typeface="Arial" charset="0"/>
              </a:rPr>
              <a:t>-1</a:t>
            </a:r>
          </a:p>
          <a:p>
            <a:pPr marL="1144588" lvl="2" indent="-168275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1144588" lvl="2" indent="-168275">
              <a:buFontTx/>
              <a:buChar char="•"/>
            </a:pPr>
            <a:r>
              <a:rPr lang="en-US" sz="1600" dirty="0">
                <a:latin typeface="Arial" charset="0"/>
              </a:rPr>
              <a:t>This group is a strong resonance withdrawing group and is itself vulnerable to resonance effects</a:t>
            </a:r>
          </a:p>
          <a:p>
            <a:pPr marL="1319213" lvl="2" indent="-457200">
              <a:buFontTx/>
              <a:buAutoNum type="arabicPeriod" startAt="17"/>
            </a:pPr>
            <a:endParaRPr lang="en-US" sz="1600" dirty="0">
              <a:latin typeface="Arial" charset="0"/>
            </a:endParaRPr>
          </a:p>
        </p:txBody>
      </p:sp>
      <p:pic>
        <p:nvPicPr>
          <p:cNvPr id="18436" name="Picture 5" descr="2-nitropropane"/>
          <p:cNvPicPr preferRelativeResize="0">
            <a:picLocks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8720" y="2971800"/>
            <a:ext cx="7406640" cy="347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94" name="Rectangle 6"/>
          <p:cNvSpPr>
            <a:spLocks noChangeArrowheads="1"/>
          </p:cNvSpPr>
          <p:nvPr/>
        </p:nvSpPr>
        <p:spPr bwMode="auto">
          <a:xfrm>
            <a:off x="6035040" y="182880"/>
            <a:ext cx="3017520" cy="13716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/>
          <a:lstStyle/>
          <a:p>
            <a:pPr algn="ctr" eaLnBrk="0" hangingPunct="0">
              <a:defRPr/>
            </a:pPr>
            <a:r>
              <a:rPr lang="en-US" sz="1600">
                <a:latin typeface="Arial" charset="0"/>
              </a:rPr>
              <a:t>2-nitropropane</a:t>
            </a:r>
          </a:p>
        </p:txBody>
      </p:sp>
      <p:graphicFrame>
        <p:nvGraphicFramePr>
          <p:cNvPr id="18434" name="Object 7"/>
          <p:cNvGraphicFramePr>
            <a:graphicFrameLocks noChangeAspect="1"/>
          </p:cNvGraphicFramePr>
          <p:nvPr/>
        </p:nvGraphicFramePr>
        <p:xfrm>
          <a:off x="7162800" y="609600"/>
          <a:ext cx="677863" cy="776288"/>
        </p:xfrm>
        <a:graphic>
          <a:graphicData uri="http://schemas.openxmlformats.org/presentationml/2006/ole">
            <p:oleObj spid="_x0000_s18436" name="CS ChemDraw Drawing" r:id="rId4" imgW="876388" imgH="1005206" progId="">
              <p:embed/>
            </p:oleObj>
          </a:graphicData>
        </a:graphic>
      </p:graphicFrame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Infrared Spectroscopy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10200" y="3200400"/>
            <a:ext cx="228600" cy="3008313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5791200" y="3200400"/>
            <a:ext cx="228600" cy="3008313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7086600" y="609600"/>
            <a:ext cx="838200" cy="4572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953000" y="52578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(s)</a:t>
            </a:r>
            <a:endParaRPr lang="en-US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096000" y="52578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(s)</a:t>
            </a:r>
            <a:endParaRPr lang="en-US" sz="1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2"/>
          <p:cNvSpPr txBox="1">
            <a:spLocks noChangeArrowheads="1"/>
          </p:cNvSpPr>
          <p:nvPr/>
        </p:nvSpPr>
        <p:spPr bwMode="auto">
          <a:xfrm>
            <a:off x="0" y="533400"/>
            <a:ext cx="5638800" cy="1733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62013" lvl="1" indent="-457200">
              <a:buFontTx/>
              <a:buAutoNum type="arabicPeriod" startAt="18"/>
            </a:pPr>
            <a:r>
              <a:rPr lang="en-US" sz="1600" b="1" dirty="0" err="1" smtClean="0">
                <a:solidFill>
                  <a:schemeClr val="accent6"/>
                </a:solidFill>
                <a:latin typeface="Arial" charset="0"/>
              </a:rPr>
              <a:t>Nitriles</a:t>
            </a:r>
            <a:r>
              <a:rPr lang="en-US" sz="1600" b="1" dirty="0" smtClean="0">
                <a:solidFill>
                  <a:schemeClr val="accent6"/>
                </a:solidFill>
                <a:latin typeface="Arial" charset="0"/>
              </a:rPr>
              <a:t> </a:t>
            </a:r>
            <a:r>
              <a:rPr lang="en-US" sz="1600" b="1" dirty="0">
                <a:solidFill>
                  <a:schemeClr val="accent6"/>
                </a:solidFill>
                <a:latin typeface="Arial" charset="0"/>
              </a:rPr>
              <a:t>(the </a:t>
            </a:r>
            <a:r>
              <a:rPr lang="en-US" sz="1600" b="1" dirty="0" err="1">
                <a:solidFill>
                  <a:schemeClr val="accent6"/>
                </a:solidFill>
                <a:latin typeface="Arial" charset="0"/>
              </a:rPr>
              <a:t>cyano</a:t>
            </a:r>
            <a:r>
              <a:rPr lang="en-US" sz="1600" b="1" dirty="0">
                <a:solidFill>
                  <a:schemeClr val="accent6"/>
                </a:solidFill>
                <a:latin typeface="Arial" charset="0"/>
              </a:rPr>
              <a:t>- or –C</a:t>
            </a:r>
            <a:r>
              <a:rPr lang="en-US" sz="1600" b="1" dirty="0">
                <a:solidFill>
                  <a:schemeClr val="accent6"/>
                </a:solidFill>
                <a:latin typeface="Arial" charset="0"/>
                <a:cs typeface="Arial" charset="0"/>
              </a:rPr>
              <a:t>≡</a:t>
            </a:r>
            <a:r>
              <a:rPr lang="en-US" sz="1600" b="1" dirty="0">
                <a:solidFill>
                  <a:schemeClr val="accent6"/>
                </a:solidFill>
                <a:latin typeface="Arial" charset="0"/>
              </a:rPr>
              <a:t>N group)</a:t>
            </a:r>
          </a:p>
          <a:p>
            <a:pPr marL="1144588" lvl="2" indent="-168275">
              <a:buFontTx/>
              <a:buChar char="•"/>
            </a:pPr>
            <a:r>
              <a:rPr lang="en-US" sz="1600" dirty="0">
                <a:latin typeface="Arial" charset="0"/>
              </a:rPr>
              <a:t>Principle group is the carbon nitrogen triple bond at 2100-2280 </a:t>
            </a:r>
            <a:r>
              <a:rPr lang="en-US" sz="1600" dirty="0" smtClean="0">
                <a:latin typeface="Arial" charset="0"/>
              </a:rPr>
              <a:t>cm</a:t>
            </a:r>
            <a:r>
              <a:rPr lang="en-US" sz="1600" baseline="30000" dirty="0" smtClean="0">
                <a:latin typeface="Arial" charset="0"/>
              </a:rPr>
              <a:t>-1</a:t>
            </a:r>
          </a:p>
          <a:p>
            <a:pPr marL="1144588" lvl="2" indent="-168275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144588" lvl="2" indent="-168275">
              <a:buFontTx/>
              <a:buChar char="•"/>
            </a:pPr>
            <a:r>
              <a:rPr lang="en-US" sz="1600" dirty="0">
                <a:latin typeface="Arial" charset="0"/>
              </a:rPr>
              <a:t>This peak is usually much more intense than that of the </a:t>
            </a:r>
            <a:r>
              <a:rPr lang="en-US" sz="1600" dirty="0" err="1">
                <a:latin typeface="Arial" charset="0"/>
              </a:rPr>
              <a:t>alkyne</a:t>
            </a:r>
            <a:r>
              <a:rPr lang="en-US" sz="1600" dirty="0">
                <a:latin typeface="Arial" charset="0"/>
              </a:rPr>
              <a:t> due to the </a:t>
            </a:r>
            <a:r>
              <a:rPr lang="en-US" sz="1600" dirty="0" err="1">
                <a:latin typeface="Arial" charset="0"/>
              </a:rPr>
              <a:t>electronegativity</a:t>
            </a:r>
            <a:r>
              <a:rPr lang="en-US" sz="1600" dirty="0">
                <a:latin typeface="Arial" charset="0"/>
              </a:rPr>
              <a:t> difference between carbon and nitrogen</a:t>
            </a:r>
          </a:p>
        </p:txBody>
      </p:sp>
      <p:pic>
        <p:nvPicPr>
          <p:cNvPr id="19460" name="Picture 3" descr="propionitrile"/>
          <p:cNvPicPr preferRelativeResize="0">
            <a:picLocks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8720" y="2971800"/>
            <a:ext cx="7406640" cy="347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16" name="Rectangle 4"/>
          <p:cNvSpPr>
            <a:spLocks noChangeArrowheads="1"/>
          </p:cNvSpPr>
          <p:nvPr/>
        </p:nvSpPr>
        <p:spPr bwMode="auto">
          <a:xfrm>
            <a:off x="6035040" y="182880"/>
            <a:ext cx="3017520" cy="1371600"/>
          </a:xfrm>
          <a:prstGeom prst="round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/>
          <a:lstStyle/>
          <a:p>
            <a:pPr algn="ctr" eaLnBrk="0" hangingPunct="0">
              <a:defRPr/>
            </a:pPr>
            <a:r>
              <a:rPr lang="en-US" sz="1600">
                <a:latin typeface="Arial" charset="0"/>
              </a:rPr>
              <a:t>propionitrile</a:t>
            </a:r>
          </a:p>
        </p:txBody>
      </p:sp>
      <p:graphicFrame>
        <p:nvGraphicFramePr>
          <p:cNvPr id="19458" name="Object 5"/>
          <p:cNvGraphicFramePr>
            <a:graphicFrameLocks noChangeAspect="1"/>
          </p:cNvGraphicFramePr>
          <p:nvPr/>
        </p:nvGraphicFramePr>
        <p:xfrm>
          <a:off x="6858000" y="609600"/>
          <a:ext cx="1527464" cy="685800"/>
        </p:xfrm>
        <a:graphic>
          <a:graphicData uri="http://schemas.openxmlformats.org/presentationml/2006/ole">
            <p:oleObj spid="_x0000_s19460" name="CS ChemDraw Drawing" r:id="rId4" imgW="1087566" imgH="489933" progId="">
              <p:embed/>
            </p:oleObj>
          </a:graphicData>
        </a:graphic>
      </p:graphicFrame>
      <p:sp>
        <p:nvSpPr>
          <p:cNvPr id="19464" name="Text Box 6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Infrared Spectroscopy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657600" y="3200400"/>
            <a:ext cx="381000" cy="3008313"/>
          </a:xfrm>
          <a:prstGeom prst="roundRect">
            <a:avLst/>
          </a:prstGeom>
          <a:solidFill>
            <a:srgbClr val="00B05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ounded Rectangle 7"/>
          <p:cNvSpPr/>
          <p:nvPr/>
        </p:nvSpPr>
        <p:spPr>
          <a:xfrm rot="18091527">
            <a:off x="7011560" y="404297"/>
            <a:ext cx="381000" cy="863484"/>
          </a:xfrm>
          <a:prstGeom prst="roundRect">
            <a:avLst/>
          </a:prstGeom>
          <a:solidFill>
            <a:srgbClr val="00B050">
              <a:alpha val="40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114800" y="4648200"/>
            <a:ext cx="441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(s)</a:t>
            </a:r>
            <a:endParaRPr lang="en-US" sz="1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0" y="533400"/>
            <a:ext cx="9144000" cy="579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14400" lvl="1" indent="-457200"/>
            <a:r>
              <a:rPr lang="en-US" sz="1600" b="1" dirty="0">
                <a:latin typeface="Arial" charset="0"/>
              </a:rPr>
              <a:t>Effects on IR bands</a:t>
            </a:r>
          </a:p>
          <a:p>
            <a:pPr marL="1319213" lvl="2" indent="-457200">
              <a:buFontTx/>
              <a:buAutoNum type="arabicPeriod"/>
            </a:pPr>
            <a:r>
              <a:rPr lang="en-US" sz="1600" b="1" dirty="0">
                <a:solidFill>
                  <a:schemeClr val="accent6"/>
                </a:solidFill>
                <a:latin typeface="Arial" charset="0"/>
              </a:rPr>
              <a:t>Conjugation</a:t>
            </a:r>
            <a:r>
              <a:rPr lang="en-US" sz="1600" dirty="0">
                <a:latin typeface="Arial" charset="0"/>
              </a:rPr>
              <a:t> – by resonance, conjugation lowers the energy of a double or triple bond.  The effect of this is readily observed in the IR spectrum:</a:t>
            </a:r>
          </a:p>
          <a:p>
            <a:pPr marL="1319213" lvl="2" indent="-457200">
              <a:buFontTx/>
              <a:buAutoNum type="arabicPeriod"/>
            </a:pPr>
            <a:endParaRPr lang="en-US" sz="1600" dirty="0">
              <a:latin typeface="Arial" charset="0"/>
            </a:endParaRPr>
          </a:p>
          <a:p>
            <a:pPr marL="1319213" lvl="2" indent="-457200">
              <a:buFontTx/>
              <a:buAutoNum type="arabicPeriod"/>
            </a:pPr>
            <a:endParaRPr lang="en-US" sz="1600" dirty="0">
              <a:latin typeface="Arial" charset="0"/>
            </a:endParaRPr>
          </a:p>
          <a:p>
            <a:pPr marL="1319213" lvl="2" indent="-457200">
              <a:buFontTx/>
              <a:buAutoNum type="arabicPeriod"/>
            </a:pPr>
            <a:endParaRPr lang="en-US" sz="1600" dirty="0">
              <a:latin typeface="Arial" charset="0"/>
            </a:endParaRPr>
          </a:p>
          <a:p>
            <a:pPr marL="1319213" lvl="2" indent="-457200">
              <a:buFontTx/>
              <a:buAutoNum type="arabicPeriod"/>
            </a:pPr>
            <a:endParaRPr lang="en-US" sz="1600" dirty="0">
              <a:latin typeface="Arial" charset="0"/>
            </a:endParaRPr>
          </a:p>
          <a:p>
            <a:pPr marL="1319213" lvl="2" indent="-457200">
              <a:buFontTx/>
              <a:buAutoNum type="arabicPeriod"/>
            </a:pPr>
            <a:endParaRPr lang="en-US" sz="1600" dirty="0">
              <a:latin typeface="Arial" charset="0"/>
            </a:endParaRPr>
          </a:p>
          <a:p>
            <a:pPr marL="1319213" lvl="2" indent="-457200">
              <a:buFontTx/>
              <a:buAutoNum type="arabicPeriod"/>
            </a:pPr>
            <a:endParaRPr lang="en-US" sz="16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r>
              <a:rPr lang="en-US" sz="1600" dirty="0">
                <a:latin typeface="Arial" charset="0"/>
              </a:rPr>
              <a:t>Conjugation will lower the observed IR band for a carbonyl from 20-40 cm</a:t>
            </a:r>
            <a:r>
              <a:rPr lang="en-US" sz="1600" baseline="30000" dirty="0">
                <a:latin typeface="Arial" charset="0"/>
              </a:rPr>
              <a:t>-1</a:t>
            </a:r>
            <a:r>
              <a:rPr lang="en-US" sz="1600" dirty="0">
                <a:latin typeface="Arial" charset="0"/>
              </a:rPr>
              <a:t> provided conjugation gives a strong resonance contributor</a:t>
            </a:r>
          </a:p>
          <a:p>
            <a:pPr marL="1890713" lvl="3" indent="-457200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r>
              <a:rPr lang="en-US" sz="1600" dirty="0">
                <a:latin typeface="Arial" charset="0"/>
              </a:rPr>
              <a:t>Inductive effects are usually small, unless coupled with a resonance contributor (note –CH</a:t>
            </a:r>
            <a:r>
              <a:rPr lang="en-US" sz="1600" baseline="-25000" dirty="0">
                <a:latin typeface="Arial" charset="0"/>
              </a:rPr>
              <a:t>3</a:t>
            </a:r>
            <a:r>
              <a:rPr lang="en-US" sz="1600" dirty="0">
                <a:latin typeface="Arial" charset="0"/>
              </a:rPr>
              <a:t> and –</a:t>
            </a:r>
            <a:r>
              <a:rPr lang="en-US" sz="1600" dirty="0" err="1">
                <a:latin typeface="Arial" charset="0"/>
              </a:rPr>
              <a:t>Cl</a:t>
            </a:r>
            <a:r>
              <a:rPr lang="en-US" sz="1600" dirty="0">
                <a:latin typeface="Arial" charset="0"/>
              </a:rPr>
              <a:t> above)</a:t>
            </a:r>
          </a:p>
        </p:txBody>
      </p:sp>
      <p:graphicFrame>
        <p:nvGraphicFramePr>
          <p:cNvPr id="20482" name="Object 10"/>
          <p:cNvGraphicFramePr>
            <a:graphicFrameLocks noChangeAspect="1"/>
          </p:cNvGraphicFramePr>
          <p:nvPr/>
        </p:nvGraphicFramePr>
        <p:xfrm>
          <a:off x="3355975" y="1450975"/>
          <a:ext cx="2582863" cy="1225550"/>
        </p:xfrm>
        <a:graphic>
          <a:graphicData uri="http://schemas.openxmlformats.org/presentationml/2006/ole">
            <p:oleObj spid="_x0000_s20486" name="CS ChemDraw Drawing" r:id="rId3" imgW="2557800" imgH="1204560" progId="">
              <p:embed/>
            </p:oleObj>
          </a:graphicData>
        </a:graphic>
      </p:graphicFrame>
      <p:graphicFrame>
        <p:nvGraphicFramePr>
          <p:cNvPr id="20483" name="Object 11"/>
          <p:cNvGraphicFramePr>
            <a:graphicFrameLocks noChangeAspect="1"/>
          </p:cNvGraphicFramePr>
          <p:nvPr/>
        </p:nvGraphicFramePr>
        <p:xfrm>
          <a:off x="2514600" y="3429000"/>
          <a:ext cx="5410200" cy="762000"/>
        </p:xfrm>
        <a:graphic>
          <a:graphicData uri="http://schemas.openxmlformats.org/presentationml/2006/ole">
            <p:oleObj spid="_x0000_s20487" name="CS ChemDraw Drawing" r:id="rId4" imgW="3975652" imgH="556591" progId="">
              <p:embed/>
            </p:oleObj>
          </a:graphicData>
        </a:graphic>
      </p:graphicFrame>
      <p:graphicFrame>
        <p:nvGraphicFramePr>
          <p:cNvPr id="20484" name="Object 12"/>
          <p:cNvGraphicFramePr>
            <a:graphicFrameLocks noChangeAspect="1"/>
          </p:cNvGraphicFramePr>
          <p:nvPr/>
        </p:nvGraphicFramePr>
        <p:xfrm>
          <a:off x="2667000" y="4344988"/>
          <a:ext cx="4857750" cy="1343025"/>
        </p:xfrm>
        <a:graphic>
          <a:graphicData uri="http://schemas.openxmlformats.org/presentationml/2006/ole">
            <p:oleObj spid="_x0000_s20488" name="CS ChemDraw Drawing" r:id="rId5" imgW="4596480" imgH="1263600" progId="">
              <p:embed/>
            </p:oleObj>
          </a:graphicData>
        </a:graphic>
      </p:graphicFrame>
      <p:sp>
        <p:nvSpPr>
          <p:cNvPr id="20486" name="Text Box 13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Infrared Spectroscopy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 Box 2"/>
          <p:cNvSpPr txBox="1">
            <a:spLocks noChangeArrowheads="1"/>
          </p:cNvSpPr>
          <p:nvPr/>
        </p:nvSpPr>
        <p:spPr bwMode="auto">
          <a:xfrm>
            <a:off x="0" y="533400"/>
            <a:ext cx="8839200" cy="551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14400" lvl="1" indent="-457200"/>
            <a:r>
              <a:rPr lang="en-US" sz="1600" b="1" dirty="0">
                <a:latin typeface="Arial" charset="0"/>
              </a:rPr>
              <a:t>Effects on IR bands</a:t>
            </a:r>
          </a:p>
          <a:p>
            <a:pPr marL="1319213" lvl="2" indent="-457200">
              <a:buFont typeface="+mj-lt"/>
              <a:buAutoNum type="arabicPeriod" startAt="2"/>
            </a:pPr>
            <a:r>
              <a:rPr lang="en-US" sz="1600" b="1" dirty="0" err="1">
                <a:solidFill>
                  <a:schemeClr val="accent6"/>
                </a:solidFill>
                <a:latin typeface="Arial" charset="0"/>
              </a:rPr>
              <a:t>Steric</a:t>
            </a:r>
            <a:r>
              <a:rPr lang="en-US" sz="1600" b="1" dirty="0">
                <a:solidFill>
                  <a:schemeClr val="accent6"/>
                </a:solidFill>
                <a:latin typeface="Arial" charset="0"/>
              </a:rPr>
              <a:t> effects </a:t>
            </a:r>
            <a:r>
              <a:rPr lang="en-US" sz="1600" dirty="0">
                <a:latin typeface="Arial" charset="0"/>
              </a:rPr>
              <a:t>– usually not important in IR spectroscopy, unless they reduce the strength of a bond (usually </a:t>
            </a:r>
            <a:r>
              <a:rPr lang="en-US" sz="1600" dirty="0">
                <a:latin typeface="Symbol" pitchFamily="18" charset="2"/>
              </a:rPr>
              <a:t>p</a:t>
            </a:r>
            <a:r>
              <a:rPr lang="en-US" sz="1600" dirty="0">
                <a:latin typeface="Arial" charset="0"/>
              </a:rPr>
              <a:t>) by interfering with proper orbital overlap:</a:t>
            </a:r>
          </a:p>
          <a:p>
            <a:pPr marL="1319213" lvl="2" indent="-457200">
              <a:buFontTx/>
              <a:buAutoNum type="arabicPeriod" startAt="2"/>
            </a:pPr>
            <a:endParaRPr lang="en-US" sz="1600" dirty="0">
              <a:latin typeface="Arial" charset="0"/>
            </a:endParaRPr>
          </a:p>
          <a:p>
            <a:pPr marL="1319213" lvl="2" indent="-457200">
              <a:buFontTx/>
              <a:buAutoNum type="arabicPeriod" startAt="2"/>
            </a:pPr>
            <a:endParaRPr lang="en-US" sz="1600" dirty="0">
              <a:latin typeface="Arial" charset="0"/>
            </a:endParaRPr>
          </a:p>
          <a:p>
            <a:pPr marL="1319213" lvl="2" indent="-457200">
              <a:buFontTx/>
              <a:buAutoNum type="arabicPeriod" startAt="2"/>
            </a:pPr>
            <a:endParaRPr lang="en-US" sz="1600" dirty="0">
              <a:latin typeface="Arial" charset="0"/>
            </a:endParaRPr>
          </a:p>
          <a:p>
            <a:pPr marL="1319213" lvl="2" indent="-457200">
              <a:buFontTx/>
              <a:buAutoNum type="arabicPeriod" startAt="2"/>
            </a:pPr>
            <a:endParaRPr lang="en-US" sz="1600" dirty="0">
              <a:latin typeface="Arial" charset="0"/>
            </a:endParaRPr>
          </a:p>
          <a:p>
            <a:pPr marL="1319213" lvl="2" indent="-457200">
              <a:buFontTx/>
              <a:buAutoNum type="arabicPeriod" startAt="2"/>
            </a:pPr>
            <a:endParaRPr lang="en-US" sz="1600" dirty="0">
              <a:latin typeface="Arial" charset="0"/>
            </a:endParaRPr>
          </a:p>
          <a:p>
            <a:pPr marL="1319213" lvl="2" indent="-457200">
              <a:buFontTx/>
              <a:buAutoNum type="arabicPeriod" startAt="2"/>
            </a:pPr>
            <a:endParaRPr lang="en-US" sz="16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r>
              <a:rPr lang="en-US" sz="1600" dirty="0">
                <a:latin typeface="Arial" charset="0"/>
              </a:rPr>
              <a:t>Here the methyl group in the structure at the right causes the carbonyl group to be slightly out of plane, interfering with resonance</a:t>
            </a:r>
          </a:p>
          <a:p>
            <a:pPr marL="1890713" lvl="3" indent="-457200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1319213" lvl="2" indent="-457200">
              <a:buFontTx/>
              <a:buAutoNum type="arabicPeriod" startAt="2"/>
            </a:pPr>
            <a:r>
              <a:rPr lang="en-US" sz="1600" b="1" dirty="0">
                <a:solidFill>
                  <a:schemeClr val="accent6"/>
                </a:solidFill>
                <a:latin typeface="Arial" charset="0"/>
              </a:rPr>
              <a:t>Strain effects </a:t>
            </a:r>
            <a:r>
              <a:rPr lang="en-US" sz="1600" dirty="0">
                <a:latin typeface="Arial" charset="0"/>
              </a:rPr>
              <a:t>– changes in bond angle forced by the constraints of a ring will cause a slight change in hybridization, and therefore, bond strength</a:t>
            </a:r>
            <a:endParaRPr lang="en-US" sz="1600" baseline="300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baseline="300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r>
              <a:rPr lang="en-US" sz="1600" dirty="0">
                <a:latin typeface="Arial" charset="0"/>
              </a:rPr>
              <a:t>As bond angle decreases, carbon becomes more electronegative, as well as less sp</a:t>
            </a:r>
            <a:r>
              <a:rPr lang="en-US" sz="1600" baseline="30000" dirty="0">
                <a:latin typeface="Arial" charset="0"/>
              </a:rPr>
              <a:t>2</a:t>
            </a:r>
            <a:r>
              <a:rPr lang="en-US" sz="1600" dirty="0">
                <a:latin typeface="Arial" charset="0"/>
              </a:rPr>
              <a:t> hybridized (bond angle &lt; 120</a:t>
            </a:r>
            <a:r>
              <a:rPr lang="en-US" sz="1600" dirty="0">
                <a:latin typeface="Arial" charset="0"/>
                <a:cs typeface="Arial" charset="0"/>
              </a:rPr>
              <a:t>°</a:t>
            </a:r>
            <a:r>
              <a:rPr lang="en-US" sz="1600" dirty="0">
                <a:latin typeface="Arial" charset="0"/>
              </a:rPr>
              <a:t>)</a:t>
            </a:r>
          </a:p>
        </p:txBody>
      </p:sp>
      <p:graphicFrame>
        <p:nvGraphicFramePr>
          <p:cNvPr id="21506" name="Object 8"/>
          <p:cNvGraphicFramePr>
            <a:graphicFrameLocks noChangeAspect="1"/>
          </p:cNvGraphicFramePr>
          <p:nvPr/>
        </p:nvGraphicFramePr>
        <p:xfrm>
          <a:off x="3276600" y="1447800"/>
          <a:ext cx="3048000" cy="1131888"/>
        </p:xfrm>
        <a:graphic>
          <a:graphicData uri="http://schemas.openxmlformats.org/presentationml/2006/ole">
            <p:oleObj spid="_x0000_s21509" name="CS ChemDraw Drawing" r:id="rId3" imgW="2411896" imgH="887896" progId="">
              <p:embed/>
            </p:oleObj>
          </a:graphicData>
        </a:graphic>
      </p:graphicFrame>
      <p:graphicFrame>
        <p:nvGraphicFramePr>
          <p:cNvPr id="21507" name="Object 9"/>
          <p:cNvGraphicFramePr>
            <a:graphicFrameLocks noChangeAspect="1"/>
          </p:cNvGraphicFramePr>
          <p:nvPr/>
        </p:nvGraphicFramePr>
        <p:xfrm>
          <a:off x="1752600" y="4191000"/>
          <a:ext cx="6553200" cy="1082675"/>
        </p:xfrm>
        <a:graphic>
          <a:graphicData uri="http://schemas.openxmlformats.org/presentationml/2006/ole">
            <p:oleObj spid="_x0000_s21510" name="CS ChemDraw Drawing" r:id="rId4" imgW="5340626" imgH="874643" progId="">
              <p:embed/>
            </p:oleObj>
          </a:graphicData>
        </a:graphic>
      </p:graphicFrame>
      <p:sp>
        <p:nvSpPr>
          <p:cNvPr id="21509" name="Text Box 10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Infrared Spectroscopy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0" y="533400"/>
            <a:ext cx="8839200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14400" lvl="1" indent="-457200"/>
            <a:r>
              <a:rPr lang="en-US" sz="1600" b="1" dirty="0">
                <a:latin typeface="Arial" charset="0"/>
              </a:rPr>
              <a:t>Effects on IR bands</a:t>
            </a:r>
          </a:p>
          <a:p>
            <a:pPr marL="1319213" lvl="2" indent="-457200">
              <a:buFont typeface="+mj-lt"/>
              <a:buAutoNum type="arabicPeriod" startAt="4"/>
            </a:pPr>
            <a:r>
              <a:rPr lang="en-US" sz="1600" b="1" dirty="0">
                <a:solidFill>
                  <a:schemeClr val="accent6"/>
                </a:solidFill>
                <a:latin typeface="Arial" charset="0"/>
              </a:rPr>
              <a:t>Hydrogen bonding</a:t>
            </a:r>
          </a:p>
          <a:p>
            <a:pPr marL="1890713" lvl="3" indent="-457200">
              <a:buFontTx/>
              <a:buChar char="•"/>
            </a:pPr>
            <a:r>
              <a:rPr lang="en-US" sz="1600" dirty="0">
                <a:latin typeface="Arial" charset="0"/>
              </a:rPr>
              <a:t>Hydrogen bonding causes a broadening in the band due to the creation of a continuum of bond energies associated with it</a:t>
            </a:r>
          </a:p>
          <a:p>
            <a:pPr marL="1890713" lvl="3" indent="-457200">
              <a:buFontTx/>
              <a:buChar char="•"/>
            </a:pPr>
            <a:r>
              <a:rPr lang="en-US" sz="1600" dirty="0">
                <a:latin typeface="Arial" charset="0"/>
              </a:rPr>
              <a:t>In the solution phase these effects are readily apparent; in the gas phase where these effects disappear or in lieu of </a:t>
            </a:r>
            <a:r>
              <a:rPr lang="en-US" sz="1600" dirty="0" err="1">
                <a:latin typeface="Arial" charset="0"/>
              </a:rPr>
              <a:t>steric</a:t>
            </a:r>
            <a:r>
              <a:rPr lang="en-US" sz="1600" dirty="0">
                <a:latin typeface="Arial" charset="0"/>
              </a:rPr>
              <a:t> effects, the band appears as sharp as all other IR bands:</a:t>
            </a:r>
          </a:p>
          <a:p>
            <a:pPr marL="1890713" lvl="3" indent="-457200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1890713" lvl="3" indent="-457200"/>
            <a:r>
              <a:rPr lang="en-US" sz="1600" dirty="0">
                <a:latin typeface="Arial" charset="0"/>
              </a:rPr>
              <a:t>Gas phase spectrum of</a:t>
            </a:r>
          </a:p>
          <a:p>
            <a:pPr marL="1890713" lvl="3" indent="-457200"/>
            <a:r>
              <a:rPr lang="en-US" sz="1600" dirty="0">
                <a:latin typeface="Arial" charset="0"/>
              </a:rPr>
              <a:t>1-butanol </a:t>
            </a:r>
          </a:p>
          <a:p>
            <a:pPr marL="1890713" lvl="3" indent="-457200"/>
            <a:endParaRPr lang="en-US" sz="1600" dirty="0">
              <a:latin typeface="Arial" charset="0"/>
            </a:endParaRPr>
          </a:p>
          <a:p>
            <a:pPr marL="1890713" lvl="3" indent="-457200"/>
            <a:endParaRPr lang="en-US" sz="1600" dirty="0">
              <a:latin typeface="Arial" charset="0"/>
            </a:endParaRPr>
          </a:p>
          <a:p>
            <a:pPr marL="1890713" lvl="3" indent="-457200"/>
            <a:r>
              <a:rPr lang="en-US" sz="1600" dirty="0" err="1">
                <a:latin typeface="Arial" charset="0"/>
              </a:rPr>
              <a:t>Steric</a:t>
            </a:r>
            <a:r>
              <a:rPr lang="en-US" sz="1600" dirty="0">
                <a:latin typeface="Arial" charset="0"/>
              </a:rPr>
              <a:t> hindrance to H-bonding</a:t>
            </a:r>
          </a:p>
          <a:p>
            <a:pPr marL="1890713" lvl="3" indent="-457200"/>
            <a:r>
              <a:rPr lang="en-US" sz="1600" dirty="0">
                <a:latin typeface="Arial" charset="0"/>
              </a:rPr>
              <a:t>in a </a:t>
            </a:r>
            <a:r>
              <a:rPr lang="en-US" sz="1600" dirty="0" err="1">
                <a:latin typeface="Arial" charset="0"/>
              </a:rPr>
              <a:t>di-</a:t>
            </a:r>
            <a:r>
              <a:rPr lang="en-US" sz="1600" i="1" dirty="0" err="1">
                <a:latin typeface="Arial" charset="0"/>
              </a:rPr>
              <a:t>tert</a:t>
            </a:r>
            <a:r>
              <a:rPr lang="en-US" sz="1600" dirty="0" err="1">
                <a:latin typeface="Arial" charset="0"/>
              </a:rPr>
              <a:t>-butylphenol</a:t>
            </a:r>
            <a:endParaRPr lang="en-US" sz="16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endParaRPr lang="en-US" sz="1600" dirty="0">
              <a:latin typeface="Arial" charset="0"/>
            </a:endParaRPr>
          </a:p>
          <a:p>
            <a:pPr marL="1890713" lvl="3" indent="-457200">
              <a:buFontTx/>
              <a:buChar char="•"/>
            </a:pPr>
            <a:r>
              <a:rPr lang="en-US" sz="1600" dirty="0">
                <a:latin typeface="Arial" charset="0"/>
              </a:rPr>
              <a:t>H-bonding can interact with other functional groups to lower frequencies</a:t>
            </a:r>
          </a:p>
        </p:txBody>
      </p:sp>
      <p:pic>
        <p:nvPicPr>
          <p:cNvPr id="22533" name="Picture 6" descr="1-butanol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800" y="2362200"/>
            <a:ext cx="3886200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7" descr="tert-butyl-phenol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800" y="3810000"/>
            <a:ext cx="38862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2530" name="Object 9"/>
          <p:cNvGraphicFramePr>
            <a:graphicFrameLocks noChangeAspect="1"/>
          </p:cNvGraphicFramePr>
          <p:nvPr/>
        </p:nvGraphicFramePr>
        <p:xfrm>
          <a:off x="3505200" y="3886200"/>
          <a:ext cx="1219200" cy="1030288"/>
        </p:xfrm>
        <a:graphic>
          <a:graphicData uri="http://schemas.openxmlformats.org/presentationml/2006/ole">
            <p:oleObj spid="_x0000_s22533" name="CS ChemDraw Drawing" r:id="rId5" imgW="967409" imgH="821635" progId="">
              <p:embed/>
            </p:oleObj>
          </a:graphicData>
        </a:graphic>
      </p:graphicFrame>
      <p:graphicFrame>
        <p:nvGraphicFramePr>
          <p:cNvPr id="22531" name="Object 10"/>
          <p:cNvGraphicFramePr>
            <a:graphicFrameLocks noChangeAspect="1"/>
          </p:cNvGraphicFramePr>
          <p:nvPr/>
        </p:nvGraphicFramePr>
        <p:xfrm>
          <a:off x="4343400" y="5486400"/>
          <a:ext cx="1143000" cy="828675"/>
        </p:xfrm>
        <a:graphic>
          <a:graphicData uri="http://schemas.openxmlformats.org/presentationml/2006/ole">
            <p:oleObj spid="_x0000_s22534" name="CS ChemDraw Drawing" r:id="rId6" imgW="954741" imgH="699247" progId="">
              <p:embed/>
            </p:oleObj>
          </a:graphicData>
        </a:graphic>
      </p:graphicFrame>
      <p:sp>
        <p:nvSpPr>
          <p:cNvPr id="22535" name="Text Box 11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Infrared Spectroscopy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FG09_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6019800"/>
            <a:ext cx="419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0" y="0"/>
            <a:ext cx="89916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/>
            <a:r>
              <a:rPr lang="en-US" b="1"/>
              <a:t>IR Spectroscopy</a:t>
            </a:r>
          </a:p>
          <a:p>
            <a:pPr marL="457200" indent="-457200" eaLnBrk="0" hangingPunct="0"/>
            <a:endParaRPr lang="en-US" b="1"/>
          </a:p>
          <a:p>
            <a:pPr marL="457200" indent="-457200" eaLnBrk="0" hangingPunct="0">
              <a:buFontTx/>
              <a:buAutoNum type="romanUcPeriod"/>
            </a:pPr>
            <a:r>
              <a:rPr lang="en-US"/>
              <a:t>Introduction</a:t>
            </a:r>
            <a:endParaRPr lang="en-US" b="1"/>
          </a:p>
          <a:p>
            <a:pPr marL="1371600" lvl="2" indent="-457200" algn="just">
              <a:buFontTx/>
              <a:buAutoNum type="arabicPeriod" startAt="8"/>
            </a:pPr>
            <a:r>
              <a:rPr lang="en-US">
                <a:latin typeface="Arial" charset="0"/>
              </a:rPr>
              <a:t>The entire electromagnetic spectrum is used by chemists:</a:t>
            </a:r>
          </a:p>
          <a:p>
            <a:pPr marL="457200" indent="-457200" eaLnBrk="0" hangingPunct="0"/>
            <a:endParaRPr lang="en-US" b="1"/>
          </a:p>
          <a:p>
            <a:pPr marL="457200" indent="-457200" eaLnBrk="0" hangingPunct="0"/>
            <a:endParaRPr lang="en-US"/>
          </a:p>
        </p:txBody>
      </p:sp>
      <p:sp>
        <p:nvSpPr>
          <p:cNvPr id="32772" name="Rectangle 5"/>
          <p:cNvSpPr>
            <a:spLocks noChangeArrowheads="1"/>
          </p:cNvSpPr>
          <p:nvPr/>
        </p:nvSpPr>
        <p:spPr bwMode="auto">
          <a:xfrm>
            <a:off x="609600" y="3962400"/>
            <a:ext cx="7924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73" name="Rectangle 6"/>
          <p:cNvSpPr>
            <a:spLocks noChangeArrowheads="1"/>
          </p:cNvSpPr>
          <p:nvPr/>
        </p:nvSpPr>
        <p:spPr bwMode="auto">
          <a:xfrm>
            <a:off x="4267200" y="3962400"/>
            <a:ext cx="76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74" name="Rectangle 7"/>
          <p:cNvSpPr>
            <a:spLocks noChangeArrowheads="1"/>
          </p:cNvSpPr>
          <p:nvPr/>
        </p:nvSpPr>
        <p:spPr bwMode="auto">
          <a:xfrm>
            <a:off x="3200400" y="3962400"/>
            <a:ext cx="1219200" cy="457200"/>
          </a:xfrm>
          <a:prstGeom prst="rect">
            <a:avLst/>
          </a:prstGeom>
          <a:solidFill>
            <a:srgbClr val="99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>
                <a:solidFill>
                  <a:srgbClr val="FFFF00"/>
                </a:solidFill>
                <a:latin typeface="Arial" charset="0"/>
              </a:rPr>
              <a:t>UV</a:t>
            </a:r>
          </a:p>
        </p:txBody>
      </p:sp>
      <p:sp>
        <p:nvSpPr>
          <p:cNvPr id="32775" name="Rectangle 8"/>
          <p:cNvSpPr>
            <a:spLocks noChangeArrowheads="1"/>
          </p:cNvSpPr>
          <p:nvPr/>
        </p:nvSpPr>
        <p:spPr bwMode="auto">
          <a:xfrm>
            <a:off x="2133600" y="3962400"/>
            <a:ext cx="1066800" cy="457200"/>
          </a:xfrm>
          <a:prstGeom prst="rect">
            <a:avLst/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>
                <a:solidFill>
                  <a:srgbClr val="FFFF00"/>
                </a:solidFill>
                <a:latin typeface="Arial" charset="0"/>
              </a:rPr>
              <a:t>X-rays</a:t>
            </a:r>
          </a:p>
        </p:txBody>
      </p:sp>
      <p:sp>
        <p:nvSpPr>
          <p:cNvPr id="32776" name="Rectangle 9"/>
          <p:cNvSpPr>
            <a:spLocks noChangeArrowheads="1"/>
          </p:cNvSpPr>
          <p:nvPr/>
        </p:nvSpPr>
        <p:spPr bwMode="auto">
          <a:xfrm>
            <a:off x="4343400" y="3962400"/>
            <a:ext cx="914400" cy="457200"/>
          </a:xfrm>
          <a:prstGeom prst="rect">
            <a:avLst/>
          </a:prstGeom>
          <a:solidFill>
            <a:srgbClr val="FD150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>
                <a:solidFill>
                  <a:srgbClr val="FFFF00"/>
                </a:solidFill>
                <a:latin typeface="Arial" charset="0"/>
              </a:rPr>
              <a:t>IR</a:t>
            </a:r>
          </a:p>
        </p:txBody>
      </p:sp>
      <p:sp>
        <p:nvSpPr>
          <p:cNvPr id="32777" name="Rectangle 10"/>
          <p:cNvSpPr>
            <a:spLocks noChangeArrowheads="1"/>
          </p:cNvSpPr>
          <p:nvPr/>
        </p:nvSpPr>
        <p:spPr bwMode="auto">
          <a:xfrm>
            <a:off x="457200" y="3962400"/>
            <a:ext cx="1676400" cy="457200"/>
          </a:xfrm>
          <a:prstGeom prst="rect">
            <a:avLst/>
          </a:prstGeom>
          <a:solidFill>
            <a:srgbClr val="3A003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>
                <a:solidFill>
                  <a:srgbClr val="FFFF00"/>
                </a:solidFill>
                <a:latin typeface="Symbol" pitchFamily="18" charset="2"/>
              </a:rPr>
              <a:t>g</a:t>
            </a:r>
            <a:r>
              <a:rPr lang="en-US" sz="2400" b="1">
                <a:solidFill>
                  <a:srgbClr val="FFFF00"/>
                </a:solidFill>
                <a:latin typeface="Arial" charset="0"/>
              </a:rPr>
              <a:t>-rays</a:t>
            </a:r>
          </a:p>
        </p:txBody>
      </p:sp>
      <p:sp>
        <p:nvSpPr>
          <p:cNvPr id="32778" name="Rectangle 11"/>
          <p:cNvSpPr>
            <a:spLocks noChangeArrowheads="1"/>
          </p:cNvSpPr>
          <p:nvPr/>
        </p:nvSpPr>
        <p:spPr bwMode="auto">
          <a:xfrm>
            <a:off x="6705600" y="3962400"/>
            <a:ext cx="1905000" cy="457200"/>
          </a:xfrm>
          <a:prstGeom prst="rect">
            <a:avLst/>
          </a:prstGeom>
          <a:solidFill>
            <a:srgbClr val="68001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>
                <a:solidFill>
                  <a:srgbClr val="FFFF00"/>
                </a:solidFill>
                <a:latin typeface="Arial" charset="0"/>
              </a:rPr>
              <a:t>Radio</a:t>
            </a:r>
          </a:p>
        </p:txBody>
      </p:sp>
      <p:sp>
        <p:nvSpPr>
          <p:cNvPr id="32779" name="Rectangle 12"/>
          <p:cNvSpPr>
            <a:spLocks noChangeArrowheads="1"/>
          </p:cNvSpPr>
          <p:nvPr/>
        </p:nvSpPr>
        <p:spPr bwMode="auto">
          <a:xfrm>
            <a:off x="5257800" y="3962400"/>
            <a:ext cx="1447800" cy="457200"/>
          </a:xfrm>
          <a:prstGeom prst="rect">
            <a:avLst/>
          </a:prstGeom>
          <a:solidFill>
            <a:srgbClr val="9E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>
                <a:solidFill>
                  <a:srgbClr val="FFFF00"/>
                </a:solidFill>
                <a:latin typeface="Arial" charset="0"/>
              </a:rPr>
              <a:t>Microwave</a:t>
            </a:r>
          </a:p>
        </p:txBody>
      </p:sp>
      <p:sp>
        <p:nvSpPr>
          <p:cNvPr id="32780" name="Line 13"/>
          <p:cNvSpPr>
            <a:spLocks noChangeShapeType="1"/>
          </p:cNvSpPr>
          <p:nvPr/>
        </p:nvSpPr>
        <p:spPr bwMode="auto">
          <a:xfrm flipH="1">
            <a:off x="457200" y="2971800"/>
            <a:ext cx="81534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81" name="Line 14"/>
          <p:cNvSpPr>
            <a:spLocks noChangeShapeType="1"/>
          </p:cNvSpPr>
          <p:nvPr/>
        </p:nvSpPr>
        <p:spPr bwMode="auto">
          <a:xfrm flipH="1">
            <a:off x="457200" y="1447800"/>
            <a:ext cx="81534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82" name="Text Box 15"/>
          <p:cNvSpPr txBox="1">
            <a:spLocks noChangeArrowheads="1"/>
          </p:cNvSpPr>
          <p:nvPr/>
        </p:nvSpPr>
        <p:spPr bwMode="auto">
          <a:xfrm>
            <a:off x="3352800" y="2667000"/>
            <a:ext cx="2089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Arial" charset="0"/>
              </a:rPr>
              <a:t>Energy (kcal/mol)</a:t>
            </a:r>
          </a:p>
        </p:txBody>
      </p:sp>
      <p:sp>
        <p:nvSpPr>
          <p:cNvPr id="32783" name="Text Box 16"/>
          <p:cNvSpPr txBox="1">
            <a:spLocks noChangeArrowheads="1"/>
          </p:cNvSpPr>
          <p:nvPr/>
        </p:nvSpPr>
        <p:spPr bwMode="auto">
          <a:xfrm>
            <a:off x="3276600" y="2971800"/>
            <a:ext cx="7350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300-30</a:t>
            </a:r>
          </a:p>
        </p:txBody>
      </p:sp>
      <p:sp>
        <p:nvSpPr>
          <p:cNvPr id="32784" name="Text Box 17"/>
          <p:cNvSpPr txBox="1">
            <a:spLocks noChangeArrowheads="1"/>
          </p:cNvSpPr>
          <p:nvPr/>
        </p:nvSpPr>
        <p:spPr bwMode="auto">
          <a:xfrm>
            <a:off x="4343400" y="2971800"/>
            <a:ext cx="7350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300-30</a:t>
            </a:r>
          </a:p>
        </p:txBody>
      </p:sp>
      <p:sp>
        <p:nvSpPr>
          <p:cNvPr id="32785" name="Text Box 18"/>
          <p:cNvSpPr txBox="1">
            <a:spLocks noChangeArrowheads="1"/>
          </p:cNvSpPr>
          <p:nvPr/>
        </p:nvSpPr>
        <p:spPr bwMode="auto">
          <a:xfrm>
            <a:off x="5562600" y="2971800"/>
            <a:ext cx="5857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~10</a:t>
            </a:r>
            <a:r>
              <a:rPr lang="en-US" sz="1400" b="1" baseline="30000">
                <a:latin typeface="Arial" charset="0"/>
              </a:rPr>
              <a:t>-4</a:t>
            </a:r>
          </a:p>
        </p:txBody>
      </p:sp>
      <p:sp>
        <p:nvSpPr>
          <p:cNvPr id="32786" name="Text Box 19"/>
          <p:cNvSpPr txBox="1">
            <a:spLocks noChangeArrowheads="1"/>
          </p:cNvSpPr>
          <p:nvPr/>
        </p:nvSpPr>
        <p:spPr bwMode="auto">
          <a:xfrm>
            <a:off x="2438400" y="2971800"/>
            <a:ext cx="6318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&gt; 300</a:t>
            </a:r>
          </a:p>
        </p:txBody>
      </p:sp>
      <p:sp>
        <p:nvSpPr>
          <p:cNvPr id="32787" name="Text Box 20"/>
          <p:cNvSpPr txBox="1">
            <a:spLocks noChangeArrowheads="1"/>
          </p:cNvSpPr>
          <p:nvPr/>
        </p:nvSpPr>
        <p:spPr bwMode="auto">
          <a:xfrm>
            <a:off x="7239000" y="2971800"/>
            <a:ext cx="5857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~10</a:t>
            </a:r>
            <a:r>
              <a:rPr lang="en-US" sz="1400" b="1" baseline="30000">
                <a:latin typeface="Arial" charset="0"/>
              </a:rPr>
              <a:t>-6</a:t>
            </a:r>
          </a:p>
        </p:txBody>
      </p:sp>
      <p:sp>
        <p:nvSpPr>
          <p:cNvPr id="32788" name="Rectangle 21"/>
          <p:cNvSpPr>
            <a:spLocks noChangeArrowheads="1"/>
          </p:cNvSpPr>
          <p:nvPr/>
        </p:nvSpPr>
        <p:spPr bwMode="auto">
          <a:xfrm>
            <a:off x="4267200" y="3962400"/>
            <a:ext cx="76200" cy="4572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20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32789" name="Text Box 22"/>
          <p:cNvSpPr txBox="1">
            <a:spLocks noChangeArrowheads="1"/>
          </p:cNvSpPr>
          <p:nvPr/>
        </p:nvSpPr>
        <p:spPr bwMode="auto">
          <a:xfrm>
            <a:off x="3886200" y="6019800"/>
            <a:ext cx="10017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>
                <a:latin typeface="Arial" charset="0"/>
              </a:rPr>
              <a:t>Visible</a:t>
            </a:r>
          </a:p>
        </p:txBody>
      </p:sp>
      <p:sp>
        <p:nvSpPr>
          <p:cNvPr id="32790" name="Text Box 23"/>
          <p:cNvSpPr txBox="1">
            <a:spLocks noChangeArrowheads="1"/>
          </p:cNvSpPr>
          <p:nvPr/>
        </p:nvSpPr>
        <p:spPr bwMode="auto">
          <a:xfrm>
            <a:off x="3200400" y="1143000"/>
            <a:ext cx="21764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Arial" charset="0"/>
              </a:rPr>
              <a:t>Frequency</a:t>
            </a:r>
            <a:r>
              <a:rPr lang="en-US" b="1">
                <a:latin typeface="Times New Roman" pitchFamily="18" charset="0"/>
              </a:rPr>
              <a:t>, </a:t>
            </a:r>
            <a:r>
              <a:rPr lang="en-US" b="1">
                <a:latin typeface="Symbol" pitchFamily="18" charset="2"/>
              </a:rPr>
              <a:t>n</a:t>
            </a:r>
            <a:r>
              <a:rPr lang="en-US" b="1">
                <a:latin typeface="Times New Roman" pitchFamily="18" charset="0"/>
              </a:rPr>
              <a:t> </a:t>
            </a:r>
            <a:r>
              <a:rPr lang="en-US" b="1">
                <a:latin typeface="Arial" charset="0"/>
              </a:rPr>
              <a:t>in Hz</a:t>
            </a:r>
          </a:p>
        </p:txBody>
      </p:sp>
      <p:sp>
        <p:nvSpPr>
          <p:cNvPr id="32791" name="Text Box 24"/>
          <p:cNvSpPr txBox="1">
            <a:spLocks noChangeArrowheads="1"/>
          </p:cNvSpPr>
          <p:nvPr/>
        </p:nvSpPr>
        <p:spPr bwMode="auto">
          <a:xfrm>
            <a:off x="3429000" y="1447800"/>
            <a:ext cx="611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~10</a:t>
            </a:r>
            <a:r>
              <a:rPr lang="en-US" sz="1400" b="1" baseline="30000">
                <a:latin typeface="Arial" charset="0"/>
              </a:rPr>
              <a:t>15</a:t>
            </a:r>
          </a:p>
        </p:txBody>
      </p:sp>
      <p:sp>
        <p:nvSpPr>
          <p:cNvPr id="32792" name="Text Box 25"/>
          <p:cNvSpPr txBox="1">
            <a:spLocks noChangeArrowheads="1"/>
          </p:cNvSpPr>
          <p:nvPr/>
        </p:nvSpPr>
        <p:spPr bwMode="auto">
          <a:xfrm>
            <a:off x="4495800" y="1447800"/>
            <a:ext cx="611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~10</a:t>
            </a:r>
            <a:r>
              <a:rPr lang="en-US" sz="1400" b="1" baseline="30000">
                <a:latin typeface="Arial" charset="0"/>
              </a:rPr>
              <a:t>13</a:t>
            </a:r>
          </a:p>
        </p:txBody>
      </p:sp>
      <p:sp>
        <p:nvSpPr>
          <p:cNvPr id="32793" name="Text Box 26"/>
          <p:cNvSpPr txBox="1">
            <a:spLocks noChangeArrowheads="1"/>
          </p:cNvSpPr>
          <p:nvPr/>
        </p:nvSpPr>
        <p:spPr bwMode="auto">
          <a:xfrm>
            <a:off x="5562600" y="1447800"/>
            <a:ext cx="611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~10</a:t>
            </a:r>
            <a:r>
              <a:rPr lang="en-US" sz="1400" b="1" baseline="30000">
                <a:latin typeface="Arial" charset="0"/>
              </a:rPr>
              <a:t>10</a:t>
            </a:r>
          </a:p>
        </p:txBody>
      </p:sp>
      <p:sp>
        <p:nvSpPr>
          <p:cNvPr id="32794" name="Text Box 27"/>
          <p:cNvSpPr txBox="1">
            <a:spLocks noChangeArrowheads="1"/>
          </p:cNvSpPr>
          <p:nvPr/>
        </p:nvSpPr>
        <p:spPr bwMode="auto">
          <a:xfrm>
            <a:off x="7239000" y="1447800"/>
            <a:ext cx="5476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~10</a:t>
            </a:r>
            <a:r>
              <a:rPr lang="en-US" sz="1400" b="1" baseline="30000">
                <a:latin typeface="Arial" charset="0"/>
              </a:rPr>
              <a:t>5</a:t>
            </a:r>
          </a:p>
        </p:txBody>
      </p:sp>
      <p:sp>
        <p:nvSpPr>
          <p:cNvPr id="32795" name="Text Box 28"/>
          <p:cNvSpPr txBox="1">
            <a:spLocks noChangeArrowheads="1"/>
          </p:cNvSpPr>
          <p:nvPr/>
        </p:nvSpPr>
        <p:spPr bwMode="auto">
          <a:xfrm>
            <a:off x="2209800" y="1447800"/>
            <a:ext cx="611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~10</a:t>
            </a:r>
            <a:r>
              <a:rPr lang="en-US" sz="1400" b="1" baseline="30000">
                <a:latin typeface="Arial" charset="0"/>
              </a:rPr>
              <a:t>17</a:t>
            </a:r>
          </a:p>
        </p:txBody>
      </p:sp>
      <p:sp>
        <p:nvSpPr>
          <p:cNvPr id="32796" name="Text Box 29"/>
          <p:cNvSpPr txBox="1">
            <a:spLocks noChangeArrowheads="1"/>
          </p:cNvSpPr>
          <p:nvPr/>
        </p:nvSpPr>
        <p:spPr bwMode="auto">
          <a:xfrm>
            <a:off x="990600" y="1447800"/>
            <a:ext cx="611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~10</a:t>
            </a:r>
            <a:r>
              <a:rPr lang="en-US" sz="1400" b="1" baseline="30000">
                <a:latin typeface="Arial" charset="0"/>
              </a:rPr>
              <a:t>19</a:t>
            </a:r>
          </a:p>
        </p:txBody>
      </p:sp>
      <p:sp>
        <p:nvSpPr>
          <p:cNvPr id="32797" name="Line 30"/>
          <p:cNvSpPr>
            <a:spLocks noChangeShapeType="1"/>
          </p:cNvSpPr>
          <p:nvPr/>
        </p:nvSpPr>
        <p:spPr bwMode="auto">
          <a:xfrm>
            <a:off x="4267200" y="4419600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98" name="Line 31"/>
          <p:cNvSpPr>
            <a:spLocks noChangeShapeType="1"/>
          </p:cNvSpPr>
          <p:nvPr/>
        </p:nvSpPr>
        <p:spPr bwMode="auto">
          <a:xfrm>
            <a:off x="4343400" y="4419600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99" name="Line 32"/>
          <p:cNvSpPr>
            <a:spLocks noChangeShapeType="1"/>
          </p:cNvSpPr>
          <p:nvPr/>
        </p:nvSpPr>
        <p:spPr bwMode="auto">
          <a:xfrm flipH="1">
            <a:off x="2209800" y="5486400"/>
            <a:ext cx="2057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800" name="Line 33"/>
          <p:cNvSpPr>
            <a:spLocks noChangeShapeType="1"/>
          </p:cNvSpPr>
          <p:nvPr/>
        </p:nvSpPr>
        <p:spPr bwMode="auto">
          <a:xfrm flipH="1" flipV="1">
            <a:off x="4343400" y="5486400"/>
            <a:ext cx="2057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801" name="Line 34"/>
          <p:cNvSpPr>
            <a:spLocks noChangeShapeType="1"/>
          </p:cNvSpPr>
          <p:nvPr/>
        </p:nvSpPr>
        <p:spPr bwMode="auto">
          <a:xfrm flipH="1">
            <a:off x="457200" y="2209800"/>
            <a:ext cx="81534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802" name="Text Box 35"/>
          <p:cNvSpPr txBox="1">
            <a:spLocks noChangeArrowheads="1"/>
          </p:cNvSpPr>
          <p:nvPr/>
        </p:nvSpPr>
        <p:spPr bwMode="auto">
          <a:xfrm>
            <a:off x="3429000" y="1905000"/>
            <a:ext cx="17065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Arial" charset="0"/>
              </a:rPr>
              <a:t>Wavelength</a:t>
            </a:r>
            <a:r>
              <a:rPr lang="en-US" b="1">
                <a:latin typeface="Times New Roman" pitchFamily="18" charset="0"/>
              </a:rPr>
              <a:t>, </a:t>
            </a:r>
            <a:r>
              <a:rPr lang="en-US" b="1">
                <a:latin typeface="Symbol" pitchFamily="18" charset="2"/>
              </a:rPr>
              <a:t>l</a:t>
            </a:r>
            <a:endParaRPr lang="en-US" b="1">
              <a:latin typeface="Arial" charset="0"/>
            </a:endParaRPr>
          </a:p>
        </p:txBody>
      </p:sp>
      <p:sp>
        <p:nvSpPr>
          <p:cNvPr id="32803" name="Text Box 36"/>
          <p:cNvSpPr txBox="1">
            <a:spLocks noChangeArrowheads="1"/>
          </p:cNvSpPr>
          <p:nvPr/>
        </p:nvSpPr>
        <p:spPr bwMode="auto">
          <a:xfrm>
            <a:off x="3429000" y="2209800"/>
            <a:ext cx="6969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10 nm</a:t>
            </a:r>
            <a:endParaRPr lang="en-US" sz="1400" b="1" baseline="30000">
              <a:latin typeface="Arial" charset="0"/>
            </a:endParaRPr>
          </a:p>
        </p:txBody>
      </p:sp>
      <p:sp>
        <p:nvSpPr>
          <p:cNvPr id="32804" name="Text Box 37"/>
          <p:cNvSpPr txBox="1">
            <a:spLocks noChangeArrowheads="1"/>
          </p:cNvSpPr>
          <p:nvPr/>
        </p:nvSpPr>
        <p:spPr bwMode="auto">
          <a:xfrm>
            <a:off x="4495800" y="2209800"/>
            <a:ext cx="8937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1000 nm</a:t>
            </a:r>
            <a:endParaRPr lang="en-US" sz="1400" b="1" baseline="30000">
              <a:latin typeface="Arial" charset="0"/>
            </a:endParaRPr>
          </a:p>
        </p:txBody>
      </p:sp>
      <p:sp>
        <p:nvSpPr>
          <p:cNvPr id="32805" name="Text Box 38"/>
          <p:cNvSpPr txBox="1">
            <a:spLocks noChangeArrowheads="1"/>
          </p:cNvSpPr>
          <p:nvPr/>
        </p:nvSpPr>
        <p:spPr bwMode="auto">
          <a:xfrm>
            <a:off x="5562600" y="2209800"/>
            <a:ext cx="8350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0.01 cm</a:t>
            </a:r>
            <a:endParaRPr lang="en-US" sz="1400" b="1" baseline="30000">
              <a:latin typeface="Arial" charset="0"/>
            </a:endParaRPr>
          </a:p>
        </p:txBody>
      </p:sp>
      <p:sp>
        <p:nvSpPr>
          <p:cNvPr id="32806" name="Text Box 39"/>
          <p:cNvSpPr txBox="1">
            <a:spLocks noChangeArrowheads="1"/>
          </p:cNvSpPr>
          <p:nvPr/>
        </p:nvSpPr>
        <p:spPr bwMode="auto">
          <a:xfrm>
            <a:off x="7239000" y="2209800"/>
            <a:ext cx="687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100 m</a:t>
            </a:r>
            <a:endParaRPr lang="en-US" sz="1400" b="1" baseline="30000">
              <a:latin typeface="Arial" charset="0"/>
            </a:endParaRPr>
          </a:p>
        </p:txBody>
      </p:sp>
      <p:sp>
        <p:nvSpPr>
          <p:cNvPr id="32807" name="Text Box 40"/>
          <p:cNvSpPr txBox="1">
            <a:spLocks noChangeArrowheads="1"/>
          </p:cNvSpPr>
          <p:nvPr/>
        </p:nvSpPr>
        <p:spPr bwMode="auto">
          <a:xfrm>
            <a:off x="2209800" y="2209800"/>
            <a:ext cx="9477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~0.01 nm</a:t>
            </a:r>
            <a:endParaRPr lang="en-US" sz="1400" b="1" baseline="30000">
              <a:latin typeface="Arial" charset="0"/>
            </a:endParaRPr>
          </a:p>
        </p:txBody>
      </p:sp>
      <p:sp>
        <p:nvSpPr>
          <p:cNvPr id="32808" name="Text Box 41"/>
          <p:cNvSpPr txBox="1">
            <a:spLocks noChangeArrowheads="1"/>
          </p:cNvSpPr>
          <p:nvPr/>
        </p:nvSpPr>
        <p:spPr bwMode="auto">
          <a:xfrm>
            <a:off x="990600" y="2209800"/>
            <a:ext cx="1046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latin typeface="Arial" charset="0"/>
              </a:rPr>
              <a:t>~.0001 nm</a:t>
            </a:r>
            <a:endParaRPr lang="en-US" sz="1400" b="1" baseline="30000">
              <a:latin typeface="Arial" charset="0"/>
            </a:endParaRPr>
          </a:p>
        </p:txBody>
      </p:sp>
      <p:pic>
        <p:nvPicPr>
          <p:cNvPr id="32809" name="Picture 42" descr="wav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" y="3352800"/>
            <a:ext cx="78486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10" name="Picture 43" descr="wav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" y="3352800"/>
            <a:ext cx="5334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9548" name="Group 44"/>
          <p:cNvGraphicFramePr>
            <a:graphicFrameLocks noGrp="1"/>
          </p:cNvGraphicFramePr>
          <p:nvPr/>
        </p:nvGraphicFramePr>
        <p:xfrm>
          <a:off x="457200" y="4419600"/>
          <a:ext cx="8153400" cy="1310640"/>
        </p:xfrm>
        <a:graphic>
          <a:graphicData uri="http://schemas.openxmlformats.org/drawingml/2006/table">
            <a:tbl>
              <a:tblPr/>
              <a:tblGrid>
                <a:gridCol w="1447800"/>
                <a:gridCol w="1295400"/>
                <a:gridCol w="1143000"/>
                <a:gridCol w="1143000"/>
                <a:gridCol w="1219200"/>
                <a:gridCol w="1905000"/>
              </a:tblGrid>
              <a:tr h="10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nuclear excitation (PET)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core electron excitation (X-ray cryst.)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electronic excitation (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</a:rPr>
                        <a:t>p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to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</a:rPr>
                        <a:t>p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*)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molecular vibration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molecular rotation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Nuclear Magnetic Resonance  NMR (MRI)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0" y="0"/>
            <a:ext cx="89916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/>
            <a:r>
              <a:rPr lang="en-US" b="1" dirty="0"/>
              <a:t>IR Spectroscopy</a:t>
            </a:r>
          </a:p>
          <a:p>
            <a:pPr marL="457200" indent="-457200" eaLnBrk="0" hangingPunct="0"/>
            <a:endParaRPr lang="en-US" b="1" dirty="0"/>
          </a:p>
          <a:p>
            <a:pPr marL="457200" indent="-457200" eaLnBrk="0" hangingPunct="0">
              <a:buFontTx/>
              <a:buAutoNum type="romanUcPeriod"/>
            </a:pPr>
            <a:r>
              <a:rPr lang="en-US" dirty="0"/>
              <a:t>Introduction</a:t>
            </a:r>
          </a:p>
          <a:p>
            <a:pPr marL="969963" lvl="1" indent="-457200" eaLnBrk="0" hangingPunct="0">
              <a:buFontTx/>
              <a:buAutoNum type="alphaUcPeriod" startAt="3"/>
            </a:pPr>
            <a:r>
              <a:rPr lang="en-US" dirty="0"/>
              <a:t>The IR Spectroscopic Process</a:t>
            </a:r>
          </a:p>
          <a:p>
            <a:pPr marL="1371600" lvl="2" indent="-457200" eaLnBrk="0" hangingPunct="0">
              <a:buFontTx/>
              <a:buAutoNum type="arabicPeriod"/>
            </a:pPr>
            <a:r>
              <a:rPr lang="en-US" dirty="0"/>
              <a:t>The quantum mechanical energy levels observed in IR spectroscopy are those of </a:t>
            </a:r>
            <a:r>
              <a:rPr lang="en-US" b="1" i="1" dirty="0">
                <a:solidFill>
                  <a:schemeClr val="accent6"/>
                </a:solidFill>
              </a:rPr>
              <a:t>molecular vibration</a:t>
            </a:r>
          </a:p>
          <a:p>
            <a:pPr marL="1371600" lvl="2" indent="-457200" eaLnBrk="0" hangingPunct="0">
              <a:buFontTx/>
              <a:buAutoNum type="arabicPeriod"/>
            </a:pPr>
            <a:endParaRPr lang="en-US" dirty="0"/>
          </a:p>
          <a:p>
            <a:pPr marL="1371600" lvl="2" indent="-457200" eaLnBrk="0" hangingPunct="0">
              <a:buFontTx/>
              <a:buAutoNum type="arabicPeriod"/>
            </a:pPr>
            <a:r>
              <a:rPr lang="en-US" dirty="0"/>
              <a:t>We perceive this vibration as heat</a:t>
            </a:r>
          </a:p>
          <a:p>
            <a:pPr marL="1371600" lvl="2" indent="-457200" eaLnBrk="0" hangingPunct="0">
              <a:buFontTx/>
              <a:buAutoNum type="arabicPeriod"/>
            </a:pPr>
            <a:endParaRPr lang="en-US" dirty="0"/>
          </a:p>
          <a:p>
            <a:pPr marL="1371600" lvl="2" indent="-457200" eaLnBrk="0" hangingPunct="0">
              <a:buFontTx/>
              <a:buAutoNum type="arabicPeriod"/>
            </a:pPr>
            <a:r>
              <a:rPr lang="en-US" dirty="0"/>
              <a:t>When we say a </a:t>
            </a:r>
            <a:r>
              <a:rPr lang="en-US" b="1" i="1" dirty="0">
                <a:solidFill>
                  <a:schemeClr val="accent6"/>
                </a:solidFill>
              </a:rPr>
              <a:t>covalent bond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/>
              <a:t>between two atoms is of a certain length, we are citing an average because the bond behaves as if it were a vibrating spring connecting the two atoms </a:t>
            </a:r>
          </a:p>
          <a:p>
            <a:pPr marL="1371600" lvl="2" indent="-457200" eaLnBrk="0" hangingPunct="0">
              <a:buFontTx/>
              <a:buAutoNum type="arabicPeriod"/>
            </a:pPr>
            <a:endParaRPr lang="en-US" dirty="0"/>
          </a:p>
          <a:p>
            <a:pPr marL="1371600" lvl="2" indent="-457200" eaLnBrk="0" hangingPunct="0">
              <a:buFontTx/>
              <a:buAutoNum type="arabicPeriod"/>
            </a:pPr>
            <a:r>
              <a:rPr lang="en-US" dirty="0"/>
              <a:t>For a simple diatomic molecule, this model is easy to visualize:</a:t>
            </a:r>
          </a:p>
          <a:p>
            <a:pPr marL="457200" indent="-457200" eaLnBrk="0" hangingPunct="0">
              <a:buFontTx/>
              <a:buAutoNum type="arabicPeriod"/>
            </a:pPr>
            <a:endParaRPr lang="en-US" dirty="0"/>
          </a:p>
          <a:p>
            <a:pPr marL="457200" indent="-457200" eaLnBrk="0" hangingPunct="0"/>
            <a:endParaRPr lang="en-US" dirty="0"/>
          </a:p>
        </p:txBody>
      </p:sp>
      <p:pic>
        <p:nvPicPr>
          <p:cNvPr id="33795" name="Picture 4" descr="vibration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4114800"/>
            <a:ext cx="3810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0" y="0"/>
            <a:ext cx="89916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/>
            <a:r>
              <a:rPr lang="en-US" b="1" dirty="0"/>
              <a:t>IR Spectroscopy</a:t>
            </a:r>
          </a:p>
          <a:p>
            <a:pPr marL="457200" indent="-457200" eaLnBrk="0" hangingPunct="0"/>
            <a:endParaRPr lang="en-US" b="1" dirty="0"/>
          </a:p>
          <a:p>
            <a:pPr marL="457200" indent="-457200" eaLnBrk="0" hangingPunct="0">
              <a:buFontTx/>
              <a:buAutoNum type="romanUcPeriod"/>
            </a:pPr>
            <a:r>
              <a:rPr lang="en-US" dirty="0"/>
              <a:t>Introduction</a:t>
            </a:r>
          </a:p>
          <a:p>
            <a:pPr marL="969963" lvl="1" indent="-457200" eaLnBrk="0" hangingPunct="0">
              <a:buFontTx/>
              <a:buAutoNum type="alphaUcPeriod" startAt="3"/>
            </a:pPr>
            <a:r>
              <a:rPr lang="en-US" dirty="0"/>
              <a:t>The IR Spectroscopic Process</a:t>
            </a:r>
          </a:p>
          <a:p>
            <a:pPr marL="1371600" lvl="2" indent="-457200" eaLnBrk="0" hangingPunct="0">
              <a:buFontTx/>
              <a:buAutoNum type="arabicPeriod" startAt="5"/>
            </a:pPr>
            <a:r>
              <a:rPr lang="en-US" dirty="0"/>
              <a:t>There are two types of bond vibration:</a:t>
            </a:r>
          </a:p>
          <a:p>
            <a:pPr marL="1828800" lvl="3" indent="-457200" eaLnBrk="0" hangingPunct="0">
              <a:buFontTx/>
              <a:buChar char="•"/>
            </a:pPr>
            <a:r>
              <a:rPr lang="en-US" b="1" i="1" dirty="0">
                <a:solidFill>
                  <a:schemeClr val="accent6"/>
                </a:solidFill>
              </a:rPr>
              <a:t>Stretch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/>
              <a:t>– Vibration or oscillation along the line of the bond</a:t>
            </a:r>
          </a:p>
          <a:p>
            <a:pPr marL="1828800" lvl="3" indent="-457200" eaLnBrk="0" hangingPunct="0">
              <a:buFontTx/>
              <a:buChar char="•"/>
            </a:pPr>
            <a:endParaRPr lang="en-US" b="1" i="1" dirty="0">
              <a:solidFill>
                <a:schemeClr val="accent2"/>
              </a:solidFill>
            </a:endParaRPr>
          </a:p>
          <a:p>
            <a:pPr marL="1828800" lvl="3" indent="-457200" eaLnBrk="0" hangingPunct="0">
              <a:buFontTx/>
              <a:buChar char="•"/>
            </a:pPr>
            <a:endParaRPr lang="en-US" b="1" i="1" dirty="0">
              <a:solidFill>
                <a:schemeClr val="accent2"/>
              </a:solidFill>
            </a:endParaRPr>
          </a:p>
          <a:p>
            <a:pPr marL="1828800" lvl="3" indent="-457200" eaLnBrk="0" hangingPunct="0">
              <a:buFontTx/>
              <a:buChar char="•"/>
            </a:pPr>
            <a:endParaRPr lang="en-US" b="1" i="1" dirty="0">
              <a:solidFill>
                <a:schemeClr val="accent2"/>
              </a:solidFill>
            </a:endParaRPr>
          </a:p>
          <a:p>
            <a:pPr marL="1828800" lvl="3" indent="-457200" eaLnBrk="0" hangingPunct="0">
              <a:buFontTx/>
              <a:buChar char="•"/>
            </a:pPr>
            <a:endParaRPr lang="en-US" b="1" i="1" dirty="0">
              <a:solidFill>
                <a:schemeClr val="accent2"/>
              </a:solidFill>
            </a:endParaRPr>
          </a:p>
          <a:p>
            <a:pPr marL="1828800" lvl="3" indent="-457200" eaLnBrk="0" hangingPunct="0">
              <a:buFontTx/>
              <a:buChar char="•"/>
            </a:pPr>
            <a:endParaRPr lang="en-US" b="1" i="1" dirty="0">
              <a:solidFill>
                <a:schemeClr val="accent2"/>
              </a:solidFill>
            </a:endParaRPr>
          </a:p>
          <a:p>
            <a:pPr marL="1828800" lvl="3" indent="-457200" eaLnBrk="0" hangingPunct="0">
              <a:buFontTx/>
              <a:buChar char="•"/>
            </a:pPr>
            <a:endParaRPr lang="en-US" b="1" i="1" dirty="0">
              <a:solidFill>
                <a:schemeClr val="accent2"/>
              </a:solidFill>
            </a:endParaRPr>
          </a:p>
          <a:p>
            <a:pPr marL="1828800" lvl="3" indent="-457200" eaLnBrk="0" hangingPunct="0">
              <a:buFontTx/>
              <a:buChar char="•"/>
            </a:pPr>
            <a:endParaRPr lang="en-US" b="1" i="1" dirty="0">
              <a:solidFill>
                <a:schemeClr val="accent2"/>
              </a:solidFill>
            </a:endParaRPr>
          </a:p>
          <a:p>
            <a:pPr marL="1828800" lvl="3" indent="-457200" eaLnBrk="0" hangingPunct="0">
              <a:buFontTx/>
              <a:buChar char="•"/>
            </a:pPr>
            <a:r>
              <a:rPr lang="en-US" b="1" i="1" dirty="0">
                <a:solidFill>
                  <a:schemeClr val="accent6"/>
                </a:solidFill>
              </a:rPr>
              <a:t>Bend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/>
              <a:t>– Vibration or oscillation not along the line of the bond</a:t>
            </a:r>
          </a:p>
          <a:p>
            <a:pPr marL="1828800" lvl="3" indent="-457200" eaLnBrk="0" hangingPunct="0">
              <a:buFontTx/>
              <a:buChar char="•"/>
            </a:pPr>
            <a:endParaRPr lang="en-US" b="1" i="1" dirty="0">
              <a:solidFill>
                <a:schemeClr val="accent2"/>
              </a:solidFill>
            </a:endParaRPr>
          </a:p>
          <a:p>
            <a:pPr marL="457200" indent="-457200" eaLnBrk="0" hangingPunct="0"/>
            <a:endParaRPr lang="en-US" dirty="0"/>
          </a:p>
        </p:txBody>
      </p:sp>
      <p:grpSp>
        <p:nvGrpSpPr>
          <p:cNvPr id="34819" name="Group 4"/>
          <p:cNvGrpSpPr>
            <a:grpSpLocks/>
          </p:cNvGrpSpPr>
          <p:nvPr/>
        </p:nvGrpSpPr>
        <p:grpSpPr bwMode="auto">
          <a:xfrm>
            <a:off x="3581400" y="1905000"/>
            <a:ext cx="1143000" cy="990600"/>
            <a:chOff x="816" y="672"/>
            <a:chExt cx="1728" cy="1392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34887" name="Oval 5"/>
            <p:cNvSpPr>
              <a:spLocks noChangeArrowheads="1"/>
            </p:cNvSpPr>
            <p:nvPr/>
          </p:nvSpPr>
          <p:spPr bwMode="auto">
            <a:xfrm>
              <a:off x="816" y="1680"/>
              <a:ext cx="384" cy="384"/>
            </a:xfrm>
            <a:prstGeom prst="ellipse">
              <a:avLst/>
            </a:prstGeom>
            <a:grpFill/>
            <a:ln w="9525">
              <a:solidFill>
                <a:schemeClr val="accent4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latin typeface="Arial" charset="0"/>
                </a:rPr>
                <a:t>H</a:t>
              </a:r>
            </a:p>
          </p:txBody>
        </p:sp>
        <p:sp>
          <p:nvSpPr>
            <p:cNvPr id="34888" name="Oval 6"/>
            <p:cNvSpPr>
              <a:spLocks noChangeArrowheads="1"/>
            </p:cNvSpPr>
            <p:nvPr/>
          </p:nvSpPr>
          <p:spPr bwMode="auto">
            <a:xfrm>
              <a:off x="816" y="672"/>
              <a:ext cx="384" cy="384"/>
            </a:xfrm>
            <a:prstGeom prst="ellipse">
              <a:avLst/>
            </a:prstGeom>
            <a:grpFill/>
            <a:ln w="9525">
              <a:solidFill>
                <a:schemeClr val="accent4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latin typeface="Arial" charset="0"/>
                </a:rPr>
                <a:t>H</a:t>
              </a:r>
            </a:p>
          </p:txBody>
        </p:sp>
        <p:sp>
          <p:nvSpPr>
            <p:cNvPr id="34889" name="Oval 7"/>
            <p:cNvSpPr>
              <a:spLocks noChangeArrowheads="1"/>
            </p:cNvSpPr>
            <p:nvPr/>
          </p:nvSpPr>
          <p:spPr bwMode="auto">
            <a:xfrm>
              <a:off x="1392" y="1056"/>
              <a:ext cx="624" cy="624"/>
            </a:xfrm>
            <a:prstGeom prst="ellipse">
              <a:avLst/>
            </a:prstGeom>
            <a:grpFill/>
            <a:ln w="9525">
              <a:solidFill>
                <a:schemeClr val="accent4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latin typeface="Arial" charset="0"/>
                </a:rPr>
                <a:t>C</a:t>
              </a:r>
            </a:p>
          </p:txBody>
        </p:sp>
        <p:sp>
          <p:nvSpPr>
            <p:cNvPr id="34890" name="Line 8"/>
            <p:cNvSpPr>
              <a:spLocks noChangeShapeType="1"/>
            </p:cNvSpPr>
            <p:nvPr/>
          </p:nvSpPr>
          <p:spPr bwMode="auto">
            <a:xfrm flipV="1">
              <a:off x="1152" y="1536"/>
              <a:ext cx="288" cy="240"/>
            </a:xfrm>
            <a:prstGeom prst="line">
              <a:avLst/>
            </a:prstGeom>
            <a:grpFill/>
            <a:ln w="76200">
              <a:solidFill>
                <a:schemeClr val="accent4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91" name="Line 9"/>
            <p:cNvSpPr>
              <a:spLocks noChangeShapeType="1"/>
            </p:cNvSpPr>
            <p:nvPr/>
          </p:nvSpPr>
          <p:spPr bwMode="auto">
            <a:xfrm flipH="1" flipV="1">
              <a:off x="1152" y="960"/>
              <a:ext cx="288" cy="240"/>
            </a:xfrm>
            <a:prstGeom prst="line">
              <a:avLst/>
            </a:prstGeom>
            <a:grpFill/>
            <a:ln w="76200">
              <a:solidFill>
                <a:schemeClr val="accent4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92" name="AutoShape 10"/>
            <p:cNvSpPr>
              <a:spLocks noChangeArrowheads="1"/>
            </p:cNvSpPr>
            <p:nvPr/>
          </p:nvSpPr>
          <p:spPr bwMode="auto">
            <a:xfrm rot="-2674825">
              <a:off x="2112" y="1440"/>
              <a:ext cx="96" cy="528"/>
            </a:xfrm>
            <a:prstGeom prst="triangle">
              <a:avLst>
                <a:gd name="adj" fmla="val 50000"/>
              </a:avLst>
            </a:prstGeom>
            <a:grpFill/>
            <a:ln w="28575">
              <a:solidFill>
                <a:schemeClr val="accent4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3" name="AutoShape 11"/>
            <p:cNvSpPr>
              <a:spLocks noChangeArrowheads="1"/>
            </p:cNvSpPr>
            <p:nvPr/>
          </p:nvSpPr>
          <p:spPr bwMode="auto">
            <a:xfrm rot="-7046476">
              <a:off x="2232" y="936"/>
              <a:ext cx="96" cy="528"/>
            </a:xfrm>
            <a:prstGeom prst="triangle">
              <a:avLst>
                <a:gd name="adj" fmla="val 50000"/>
              </a:avLst>
            </a:prstGeom>
            <a:grpFill/>
            <a:ln w="38100" cap="rnd">
              <a:solidFill>
                <a:schemeClr val="accent4">
                  <a:lumMod val="75000"/>
                </a:schemeClr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4" name="Line 12"/>
            <p:cNvSpPr>
              <a:spLocks noChangeShapeType="1"/>
            </p:cNvSpPr>
            <p:nvPr/>
          </p:nvSpPr>
          <p:spPr bwMode="auto">
            <a:xfrm flipH="1">
              <a:off x="1248" y="1728"/>
              <a:ext cx="336" cy="336"/>
            </a:xfrm>
            <a:prstGeom prst="line">
              <a:avLst/>
            </a:prstGeom>
            <a:grpFill/>
            <a:ln w="38100">
              <a:solidFill>
                <a:schemeClr val="accent4">
                  <a:lumMod val="75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95" name="Line 13"/>
            <p:cNvSpPr>
              <a:spLocks noChangeShapeType="1"/>
            </p:cNvSpPr>
            <p:nvPr/>
          </p:nvSpPr>
          <p:spPr bwMode="auto">
            <a:xfrm flipH="1" flipV="1">
              <a:off x="1248" y="672"/>
              <a:ext cx="336" cy="336"/>
            </a:xfrm>
            <a:prstGeom prst="line">
              <a:avLst/>
            </a:prstGeom>
            <a:grpFill/>
            <a:ln w="38100">
              <a:solidFill>
                <a:schemeClr val="accent4">
                  <a:lumMod val="75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4820" name="Group 14"/>
          <p:cNvGrpSpPr>
            <a:grpSpLocks/>
          </p:cNvGrpSpPr>
          <p:nvPr/>
        </p:nvGrpSpPr>
        <p:grpSpPr bwMode="auto">
          <a:xfrm>
            <a:off x="7391400" y="1905000"/>
            <a:ext cx="1066800" cy="914400"/>
            <a:chOff x="3072" y="672"/>
            <a:chExt cx="1728" cy="1392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34878" name="Oval 15"/>
            <p:cNvSpPr>
              <a:spLocks noChangeArrowheads="1"/>
            </p:cNvSpPr>
            <p:nvPr/>
          </p:nvSpPr>
          <p:spPr bwMode="auto">
            <a:xfrm>
              <a:off x="3072" y="1680"/>
              <a:ext cx="384" cy="384"/>
            </a:xfrm>
            <a:prstGeom prst="ellipse">
              <a:avLst/>
            </a:prstGeom>
            <a:grpFill/>
            <a:ln w="9525">
              <a:solidFill>
                <a:schemeClr val="accent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latin typeface="Arial" charset="0"/>
                </a:rPr>
                <a:t>H</a:t>
              </a:r>
            </a:p>
          </p:txBody>
        </p:sp>
        <p:sp>
          <p:nvSpPr>
            <p:cNvPr id="34879" name="Oval 16"/>
            <p:cNvSpPr>
              <a:spLocks noChangeArrowheads="1"/>
            </p:cNvSpPr>
            <p:nvPr/>
          </p:nvSpPr>
          <p:spPr bwMode="auto">
            <a:xfrm>
              <a:off x="3072" y="672"/>
              <a:ext cx="384" cy="384"/>
            </a:xfrm>
            <a:prstGeom prst="ellipse">
              <a:avLst/>
            </a:prstGeom>
            <a:grpFill/>
            <a:ln w="9525">
              <a:solidFill>
                <a:schemeClr val="accent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latin typeface="Arial" charset="0"/>
                </a:rPr>
                <a:t>H</a:t>
              </a:r>
            </a:p>
          </p:txBody>
        </p:sp>
        <p:sp>
          <p:nvSpPr>
            <p:cNvPr id="34880" name="Oval 17"/>
            <p:cNvSpPr>
              <a:spLocks noChangeArrowheads="1"/>
            </p:cNvSpPr>
            <p:nvPr/>
          </p:nvSpPr>
          <p:spPr bwMode="auto">
            <a:xfrm>
              <a:off x="3648" y="1056"/>
              <a:ext cx="624" cy="624"/>
            </a:xfrm>
            <a:prstGeom prst="ellipse">
              <a:avLst/>
            </a:prstGeom>
            <a:grpFill/>
            <a:ln w="9525">
              <a:solidFill>
                <a:schemeClr val="accent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latin typeface="Arial" charset="0"/>
                </a:rPr>
                <a:t>C</a:t>
              </a:r>
            </a:p>
          </p:txBody>
        </p:sp>
        <p:sp>
          <p:nvSpPr>
            <p:cNvPr id="34881" name="Line 18"/>
            <p:cNvSpPr>
              <a:spLocks noChangeShapeType="1"/>
            </p:cNvSpPr>
            <p:nvPr/>
          </p:nvSpPr>
          <p:spPr bwMode="auto">
            <a:xfrm flipV="1">
              <a:off x="3408" y="1536"/>
              <a:ext cx="288" cy="240"/>
            </a:xfrm>
            <a:prstGeom prst="line">
              <a:avLst/>
            </a:prstGeom>
            <a:grpFill/>
            <a:ln w="76200">
              <a:solidFill>
                <a:schemeClr val="accent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82" name="Line 19"/>
            <p:cNvSpPr>
              <a:spLocks noChangeShapeType="1"/>
            </p:cNvSpPr>
            <p:nvPr/>
          </p:nvSpPr>
          <p:spPr bwMode="auto">
            <a:xfrm flipH="1" flipV="1">
              <a:off x="3408" y="960"/>
              <a:ext cx="288" cy="240"/>
            </a:xfrm>
            <a:prstGeom prst="line">
              <a:avLst/>
            </a:prstGeom>
            <a:grpFill/>
            <a:ln w="76200">
              <a:solidFill>
                <a:schemeClr val="accent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83" name="AutoShape 20"/>
            <p:cNvSpPr>
              <a:spLocks noChangeArrowheads="1"/>
            </p:cNvSpPr>
            <p:nvPr/>
          </p:nvSpPr>
          <p:spPr bwMode="auto">
            <a:xfrm rot="-2674825">
              <a:off x="4368" y="1440"/>
              <a:ext cx="96" cy="528"/>
            </a:xfrm>
            <a:prstGeom prst="triangle">
              <a:avLst>
                <a:gd name="adj" fmla="val 50000"/>
              </a:avLst>
            </a:prstGeom>
            <a:grpFill/>
            <a:ln w="28575">
              <a:solidFill>
                <a:schemeClr val="accent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84" name="AutoShape 21"/>
            <p:cNvSpPr>
              <a:spLocks noChangeArrowheads="1"/>
            </p:cNvSpPr>
            <p:nvPr/>
          </p:nvSpPr>
          <p:spPr bwMode="auto">
            <a:xfrm rot="-7046476">
              <a:off x="4488" y="936"/>
              <a:ext cx="96" cy="528"/>
            </a:xfrm>
            <a:prstGeom prst="triangle">
              <a:avLst>
                <a:gd name="adj" fmla="val 50000"/>
              </a:avLst>
            </a:prstGeom>
            <a:grpFill/>
            <a:ln w="38100" cap="rnd">
              <a:solidFill>
                <a:schemeClr val="accent6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85" name="Line 22"/>
            <p:cNvSpPr>
              <a:spLocks noChangeShapeType="1"/>
            </p:cNvSpPr>
            <p:nvPr/>
          </p:nvSpPr>
          <p:spPr bwMode="auto">
            <a:xfrm flipH="1">
              <a:off x="3504" y="1728"/>
              <a:ext cx="336" cy="336"/>
            </a:xfrm>
            <a:prstGeom prst="line">
              <a:avLst/>
            </a:prstGeom>
            <a:grpFill/>
            <a:ln w="38100">
              <a:solidFill>
                <a:schemeClr val="accent6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86" name="Line 23"/>
            <p:cNvSpPr>
              <a:spLocks noChangeShapeType="1"/>
            </p:cNvSpPr>
            <p:nvPr/>
          </p:nvSpPr>
          <p:spPr bwMode="auto">
            <a:xfrm>
              <a:off x="3504" y="720"/>
              <a:ext cx="336" cy="336"/>
            </a:xfrm>
            <a:prstGeom prst="line">
              <a:avLst/>
            </a:prstGeom>
            <a:grpFill/>
            <a:ln w="38100">
              <a:solidFill>
                <a:schemeClr val="accent6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4821" name="Text Box 24"/>
          <p:cNvSpPr txBox="1">
            <a:spLocks noChangeArrowheads="1"/>
          </p:cNvSpPr>
          <p:nvPr/>
        </p:nvSpPr>
        <p:spPr bwMode="auto">
          <a:xfrm>
            <a:off x="2286000" y="4953000"/>
            <a:ext cx="736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" charset="0"/>
              </a:rPr>
              <a:t>scissor</a:t>
            </a:r>
          </a:p>
        </p:txBody>
      </p:sp>
      <p:sp>
        <p:nvSpPr>
          <p:cNvPr id="34822" name="Text Box 25"/>
          <p:cNvSpPr txBox="1">
            <a:spLocks noChangeArrowheads="1"/>
          </p:cNvSpPr>
          <p:nvPr/>
        </p:nvSpPr>
        <p:spPr bwMode="auto">
          <a:xfrm>
            <a:off x="7391400" y="2971800"/>
            <a:ext cx="118173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 b="1" dirty="0">
                <a:solidFill>
                  <a:schemeClr val="accent2"/>
                </a:solidFill>
                <a:latin typeface="Arial" charset="0"/>
              </a:rPr>
              <a:t>asymmetric</a:t>
            </a:r>
          </a:p>
        </p:txBody>
      </p:sp>
      <p:grpSp>
        <p:nvGrpSpPr>
          <p:cNvPr id="34823" name="Group 26"/>
          <p:cNvGrpSpPr>
            <a:grpSpLocks/>
          </p:cNvGrpSpPr>
          <p:nvPr/>
        </p:nvGrpSpPr>
        <p:grpSpPr bwMode="auto">
          <a:xfrm>
            <a:off x="2057400" y="3962400"/>
            <a:ext cx="1143000" cy="914400"/>
            <a:chOff x="336" y="336"/>
            <a:chExt cx="1968" cy="1392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4868" name="Oval 27"/>
            <p:cNvSpPr>
              <a:spLocks noChangeArrowheads="1"/>
            </p:cNvSpPr>
            <p:nvPr/>
          </p:nvSpPr>
          <p:spPr bwMode="auto">
            <a:xfrm>
              <a:off x="576" y="1344"/>
              <a:ext cx="384" cy="384"/>
            </a:xfrm>
            <a:prstGeom prst="ellipse">
              <a:avLst/>
            </a:prstGeom>
            <a:grpFill/>
            <a:ln w="9525">
              <a:solidFill>
                <a:schemeClr val="accent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latin typeface="Arial" charset="0"/>
                </a:rPr>
                <a:t>H</a:t>
              </a:r>
            </a:p>
          </p:txBody>
        </p:sp>
        <p:sp>
          <p:nvSpPr>
            <p:cNvPr id="34869" name="Oval 28"/>
            <p:cNvSpPr>
              <a:spLocks noChangeArrowheads="1"/>
            </p:cNvSpPr>
            <p:nvPr/>
          </p:nvSpPr>
          <p:spPr bwMode="auto">
            <a:xfrm>
              <a:off x="576" y="336"/>
              <a:ext cx="384" cy="384"/>
            </a:xfrm>
            <a:prstGeom prst="ellipse">
              <a:avLst/>
            </a:prstGeom>
            <a:grpFill/>
            <a:ln w="9525">
              <a:solidFill>
                <a:schemeClr val="accent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latin typeface="Arial" charset="0"/>
                </a:rPr>
                <a:t>H</a:t>
              </a:r>
            </a:p>
          </p:txBody>
        </p:sp>
        <p:sp>
          <p:nvSpPr>
            <p:cNvPr id="34870" name="Oval 29"/>
            <p:cNvSpPr>
              <a:spLocks noChangeArrowheads="1"/>
            </p:cNvSpPr>
            <p:nvPr/>
          </p:nvSpPr>
          <p:spPr bwMode="auto">
            <a:xfrm>
              <a:off x="1152" y="720"/>
              <a:ext cx="624" cy="624"/>
            </a:xfrm>
            <a:prstGeom prst="ellipse">
              <a:avLst/>
            </a:prstGeom>
            <a:grpFill/>
            <a:ln w="9525">
              <a:solidFill>
                <a:schemeClr val="accent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latin typeface="Arial" charset="0"/>
                </a:rPr>
                <a:t>C</a:t>
              </a:r>
            </a:p>
          </p:txBody>
        </p:sp>
        <p:sp>
          <p:nvSpPr>
            <p:cNvPr id="34871" name="Line 30"/>
            <p:cNvSpPr>
              <a:spLocks noChangeShapeType="1"/>
            </p:cNvSpPr>
            <p:nvPr/>
          </p:nvSpPr>
          <p:spPr bwMode="auto">
            <a:xfrm flipV="1">
              <a:off x="912" y="1200"/>
              <a:ext cx="288" cy="240"/>
            </a:xfrm>
            <a:prstGeom prst="line">
              <a:avLst/>
            </a:prstGeom>
            <a:grpFill/>
            <a:ln w="76200">
              <a:solidFill>
                <a:schemeClr val="accent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72" name="Line 31"/>
            <p:cNvSpPr>
              <a:spLocks noChangeShapeType="1"/>
            </p:cNvSpPr>
            <p:nvPr/>
          </p:nvSpPr>
          <p:spPr bwMode="auto">
            <a:xfrm flipH="1" flipV="1">
              <a:off x="912" y="624"/>
              <a:ext cx="288" cy="240"/>
            </a:xfrm>
            <a:prstGeom prst="line">
              <a:avLst/>
            </a:prstGeom>
            <a:grpFill/>
            <a:ln w="76200">
              <a:solidFill>
                <a:schemeClr val="accent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73" name="AutoShape 32"/>
            <p:cNvSpPr>
              <a:spLocks noChangeArrowheads="1"/>
            </p:cNvSpPr>
            <p:nvPr/>
          </p:nvSpPr>
          <p:spPr bwMode="auto">
            <a:xfrm rot="-2674825">
              <a:off x="1872" y="1104"/>
              <a:ext cx="96" cy="528"/>
            </a:xfrm>
            <a:prstGeom prst="triangle">
              <a:avLst>
                <a:gd name="adj" fmla="val 50000"/>
              </a:avLst>
            </a:prstGeom>
            <a:grpFill/>
            <a:ln w="28575">
              <a:solidFill>
                <a:schemeClr val="accent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4" name="AutoShape 33"/>
            <p:cNvSpPr>
              <a:spLocks noChangeArrowheads="1"/>
            </p:cNvSpPr>
            <p:nvPr/>
          </p:nvSpPr>
          <p:spPr bwMode="auto">
            <a:xfrm rot="-7046476">
              <a:off x="1992" y="600"/>
              <a:ext cx="96" cy="528"/>
            </a:xfrm>
            <a:prstGeom prst="triangle">
              <a:avLst>
                <a:gd name="adj" fmla="val 50000"/>
              </a:avLst>
            </a:prstGeom>
            <a:grpFill/>
            <a:ln w="38100" cap="rnd">
              <a:solidFill>
                <a:schemeClr val="accent6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5" name="Oval 34"/>
            <p:cNvSpPr>
              <a:spLocks noChangeArrowheads="1"/>
            </p:cNvSpPr>
            <p:nvPr/>
          </p:nvSpPr>
          <p:spPr bwMode="auto">
            <a:xfrm>
              <a:off x="1152" y="720"/>
              <a:ext cx="624" cy="624"/>
            </a:xfrm>
            <a:prstGeom prst="ellipse">
              <a:avLst/>
            </a:prstGeom>
            <a:grpFill/>
            <a:ln w="9525">
              <a:solidFill>
                <a:schemeClr val="accent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latin typeface="Arial" charset="0"/>
                </a:rPr>
                <a:t>C</a:t>
              </a:r>
            </a:p>
          </p:txBody>
        </p:sp>
        <p:sp>
          <p:nvSpPr>
            <p:cNvPr id="34876" name="AutoShape 35"/>
            <p:cNvSpPr>
              <a:spLocks noChangeArrowheads="1"/>
            </p:cNvSpPr>
            <p:nvPr/>
          </p:nvSpPr>
          <p:spPr bwMode="auto">
            <a:xfrm rot="-5550514">
              <a:off x="288" y="1296"/>
              <a:ext cx="480" cy="384"/>
            </a:xfrm>
            <a:custGeom>
              <a:avLst/>
              <a:gdLst>
                <a:gd name="T0" fmla="*/ 240 w 21600"/>
                <a:gd name="T1" fmla="*/ 0 h 21600"/>
                <a:gd name="T2" fmla="*/ 60 w 21600"/>
                <a:gd name="T3" fmla="*/ 192 h 21600"/>
                <a:gd name="T4" fmla="*/ 240 w 21600"/>
                <a:gd name="T5" fmla="*/ 96 h 21600"/>
                <a:gd name="T6" fmla="*/ 540 w 21600"/>
                <a:gd name="T7" fmla="*/ 192 h 21600"/>
                <a:gd name="T8" fmla="*/ 420 w 21600"/>
                <a:gd name="T9" fmla="*/ 288 h 21600"/>
                <a:gd name="T10" fmla="*/ 300 w 21600"/>
                <a:gd name="T11" fmla="*/ 192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50 w 21600"/>
                <a:gd name="T19" fmla="*/ 3150 h 21600"/>
                <a:gd name="T20" fmla="*/ 18450 w 21600"/>
                <a:gd name="T21" fmla="*/ 1845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6200" y="10800"/>
                  </a:moveTo>
                  <a:cubicBezTo>
                    <a:pt x="16200" y="7817"/>
                    <a:pt x="13782" y="5400"/>
                    <a:pt x="10800" y="5400"/>
                  </a:cubicBezTo>
                  <a:cubicBezTo>
                    <a:pt x="7817" y="5400"/>
                    <a:pt x="5400" y="7817"/>
                    <a:pt x="5400" y="10800"/>
                  </a:cubicBezTo>
                  <a:lnTo>
                    <a:pt x="0" y="10800"/>
                  </a:ln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599" y="4835"/>
                    <a:pt x="21600" y="10799"/>
                  </a:cubicBezTo>
                  <a:lnTo>
                    <a:pt x="21600" y="10800"/>
                  </a:lnTo>
                  <a:lnTo>
                    <a:pt x="24300" y="10800"/>
                  </a:lnTo>
                  <a:lnTo>
                    <a:pt x="18900" y="16200"/>
                  </a:lnTo>
                  <a:lnTo>
                    <a:pt x="13500" y="10800"/>
                  </a:lnTo>
                  <a:lnTo>
                    <a:pt x="16200" y="10800"/>
                  </a:lnTo>
                  <a:close/>
                </a:path>
              </a:pathLst>
            </a:custGeom>
            <a:grpFill/>
            <a:ln w="9525">
              <a:solidFill>
                <a:schemeClr val="accent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7" name="AutoShape 36"/>
            <p:cNvSpPr>
              <a:spLocks noChangeArrowheads="1"/>
            </p:cNvSpPr>
            <p:nvPr/>
          </p:nvSpPr>
          <p:spPr bwMode="auto">
            <a:xfrm rot="5550514" flipV="1">
              <a:off x="288" y="384"/>
              <a:ext cx="480" cy="384"/>
            </a:xfrm>
            <a:custGeom>
              <a:avLst/>
              <a:gdLst>
                <a:gd name="T0" fmla="*/ 240 w 21600"/>
                <a:gd name="T1" fmla="*/ 0 h 21600"/>
                <a:gd name="T2" fmla="*/ 60 w 21600"/>
                <a:gd name="T3" fmla="*/ 192 h 21600"/>
                <a:gd name="T4" fmla="*/ 240 w 21600"/>
                <a:gd name="T5" fmla="*/ 96 h 21600"/>
                <a:gd name="T6" fmla="*/ 540 w 21600"/>
                <a:gd name="T7" fmla="*/ 192 h 21600"/>
                <a:gd name="T8" fmla="*/ 420 w 21600"/>
                <a:gd name="T9" fmla="*/ 288 h 21600"/>
                <a:gd name="T10" fmla="*/ 300 w 21600"/>
                <a:gd name="T11" fmla="*/ 192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50 w 21600"/>
                <a:gd name="T19" fmla="*/ 3150 h 21600"/>
                <a:gd name="T20" fmla="*/ 18450 w 21600"/>
                <a:gd name="T21" fmla="*/ 1845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6200" y="10800"/>
                  </a:moveTo>
                  <a:cubicBezTo>
                    <a:pt x="16200" y="7817"/>
                    <a:pt x="13782" y="5400"/>
                    <a:pt x="10800" y="5400"/>
                  </a:cubicBezTo>
                  <a:cubicBezTo>
                    <a:pt x="7817" y="5400"/>
                    <a:pt x="5400" y="7817"/>
                    <a:pt x="5400" y="10800"/>
                  </a:cubicBezTo>
                  <a:lnTo>
                    <a:pt x="0" y="10800"/>
                  </a:ln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599" y="4835"/>
                    <a:pt x="21600" y="10799"/>
                  </a:cubicBezTo>
                  <a:lnTo>
                    <a:pt x="21600" y="10800"/>
                  </a:lnTo>
                  <a:lnTo>
                    <a:pt x="24300" y="10800"/>
                  </a:lnTo>
                  <a:lnTo>
                    <a:pt x="18900" y="16200"/>
                  </a:lnTo>
                  <a:lnTo>
                    <a:pt x="13500" y="10800"/>
                  </a:lnTo>
                  <a:lnTo>
                    <a:pt x="16200" y="10800"/>
                  </a:lnTo>
                  <a:close/>
                </a:path>
              </a:pathLst>
            </a:custGeom>
            <a:grpFill/>
            <a:ln w="9525">
              <a:solidFill>
                <a:schemeClr val="accent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4824" name="Group 37"/>
          <p:cNvGrpSpPr>
            <a:grpSpLocks/>
          </p:cNvGrpSpPr>
          <p:nvPr/>
        </p:nvGrpSpPr>
        <p:grpSpPr bwMode="auto">
          <a:xfrm>
            <a:off x="3657600" y="3962400"/>
            <a:ext cx="1066800" cy="838200"/>
            <a:chOff x="2880" y="336"/>
            <a:chExt cx="1968" cy="1440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34858" name="Oval 38"/>
            <p:cNvSpPr>
              <a:spLocks noChangeArrowheads="1"/>
            </p:cNvSpPr>
            <p:nvPr/>
          </p:nvSpPr>
          <p:spPr bwMode="auto">
            <a:xfrm>
              <a:off x="3120" y="1392"/>
              <a:ext cx="384" cy="384"/>
            </a:xfrm>
            <a:prstGeom prst="ellipse">
              <a:avLst/>
            </a:prstGeom>
            <a:grpFill/>
            <a:ln w="9525">
              <a:solidFill>
                <a:schemeClr val="accent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latin typeface="Arial" charset="0"/>
                </a:rPr>
                <a:t>H</a:t>
              </a:r>
            </a:p>
          </p:txBody>
        </p:sp>
        <p:sp>
          <p:nvSpPr>
            <p:cNvPr id="34859" name="Oval 39"/>
            <p:cNvSpPr>
              <a:spLocks noChangeArrowheads="1"/>
            </p:cNvSpPr>
            <p:nvPr/>
          </p:nvSpPr>
          <p:spPr bwMode="auto">
            <a:xfrm>
              <a:off x="3120" y="384"/>
              <a:ext cx="384" cy="384"/>
            </a:xfrm>
            <a:prstGeom prst="ellipse">
              <a:avLst/>
            </a:prstGeom>
            <a:grpFill/>
            <a:ln w="9525">
              <a:solidFill>
                <a:schemeClr val="accent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latin typeface="Arial" charset="0"/>
                </a:rPr>
                <a:t>H</a:t>
              </a:r>
            </a:p>
          </p:txBody>
        </p:sp>
        <p:sp>
          <p:nvSpPr>
            <p:cNvPr id="34860" name="Oval 40"/>
            <p:cNvSpPr>
              <a:spLocks noChangeArrowheads="1"/>
            </p:cNvSpPr>
            <p:nvPr/>
          </p:nvSpPr>
          <p:spPr bwMode="auto">
            <a:xfrm>
              <a:off x="3696" y="768"/>
              <a:ext cx="624" cy="624"/>
            </a:xfrm>
            <a:prstGeom prst="ellipse">
              <a:avLst/>
            </a:prstGeom>
            <a:grpFill/>
            <a:ln w="9525">
              <a:solidFill>
                <a:schemeClr val="accent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latin typeface="Arial" charset="0"/>
                </a:rPr>
                <a:t>C</a:t>
              </a:r>
            </a:p>
          </p:txBody>
        </p:sp>
        <p:sp>
          <p:nvSpPr>
            <p:cNvPr id="34861" name="Line 41"/>
            <p:cNvSpPr>
              <a:spLocks noChangeShapeType="1"/>
            </p:cNvSpPr>
            <p:nvPr/>
          </p:nvSpPr>
          <p:spPr bwMode="auto">
            <a:xfrm flipV="1">
              <a:off x="3456" y="1248"/>
              <a:ext cx="288" cy="240"/>
            </a:xfrm>
            <a:prstGeom prst="line">
              <a:avLst/>
            </a:prstGeom>
            <a:grpFill/>
            <a:ln w="76200">
              <a:solidFill>
                <a:schemeClr val="accent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62" name="Line 42"/>
            <p:cNvSpPr>
              <a:spLocks noChangeShapeType="1"/>
            </p:cNvSpPr>
            <p:nvPr/>
          </p:nvSpPr>
          <p:spPr bwMode="auto">
            <a:xfrm flipH="1" flipV="1">
              <a:off x="3456" y="672"/>
              <a:ext cx="288" cy="240"/>
            </a:xfrm>
            <a:prstGeom prst="line">
              <a:avLst/>
            </a:prstGeom>
            <a:grpFill/>
            <a:ln w="76200">
              <a:solidFill>
                <a:schemeClr val="accent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63" name="AutoShape 43"/>
            <p:cNvSpPr>
              <a:spLocks noChangeArrowheads="1"/>
            </p:cNvSpPr>
            <p:nvPr/>
          </p:nvSpPr>
          <p:spPr bwMode="auto">
            <a:xfrm rot="-2674825">
              <a:off x="4416" y="1152"/>
              <a:ext cx="96" cy="528"/>
            </a:xfrm>
            <a:prstGeom prst="triangle">
              <a:avLst>
                <a:gd name="adj" fmla="val 50000"/>
              </a:avLst>
            </a:prstGeom>
            <a:grpFill/>
            <a:ln w="28575">
              <a:solidFill>
                <a:schemeClr val="accent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4" name="AutoShape 44"/>
            <p:cNvSpPr>
              <a:spLocks noChangeArrowheads="1"/>
            </p:cNvSpPr>
            <p:nvPr/>
          </p:nvSpPr>
          <p:spPr bwMode="auto">
            <a:xfrm rot="-7046476">
              <a:off x="4536" y="648"/>
              <a:ext cx="96" cy="528"/>
            </a:xfrm>
            <a:prstGeom prst="triangle">
              <a:avLst>
                <a:gd name="adj" fmla="val 50000"/>
              </a:avLst>
            </a:prstGeom>
            <a:grpFill/>
            <a:ln w="38100" cap="rnd">
              <a:solidFill>
                <a:schemeClr val="accent6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5" name="Oval 45"/>
            <p:cNvSpPr>
              <a:spLocks noChangeArrowheads="1"/>
            </p:cNvSpPr>
            <p:nvPr/>
          </p:nvSpPr>
          <p:spPr bwMode="auto">
            <a:xfrm>
              <a:off x="3696" y="768"/>
              <a:ext cx="624" cy="624"/>
            </a:xfrm>
            <a:prstGeom prst="ellipse">
              <a:avLst/>
            </a:prstGeom>
            <a:grpFill/>
            <a:ln w="9525">
              <a:solidFill>
                <a:schemeClr val="accent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latin typeface="Arial" charset="0"/>
                </a:rPr>
                <a:t>C</a:t>
              </a:r>
            </a:p>
          </p:txBody>
        </p:sp>
        <p:sp>
          <p:nvSpPr>
            <p:cNvPr id="34866" name="AutoShape 46"/>
            <p:cNvSpPr>
              <a:spLocks noChangeArrowheads="1"/>
            </p:cNvSpPr>
            <p:nvPr/>
          </p:nvSpPr>
          <p:spPr bwMode="auto">
            <a:xfrm rot="-5550514">
              <a:off x="2832" y="1344"/>
              <a:ext cx="480" cy="384"/>
            </a:xfrm>
            <a:custGeom>
              <a:avLst/>
              <a:gdLst>
                <a:gd name="T0" fmla="*/ 240 w 21600"/>
                <a:gd name="T1" fmla="*/ 0 h 21600"/>
                <a:gd name="T2" fmla="*/ 60 w 21600"/>
                <a:gd name="T3" fmla="*/ 192 h 21600"/>
                <a:gd name="T4" fmla="*/ 240 w 21600"/>
                <a:gd name="T5" fmla="*/ 96 h 21600"/>
                <a:gd name="T6" fmla="*/ 540 w 21600"/>
                <a:gd name="T7" fmla="*/ 192 h 21600"/>
                <a:gd name="T8" fmla="*/ 420 w 21600"/>
                <a:gd name="T9" fmla="*/ 288 h 21600"/>
                <a:gd name="T10" fmla="*/ 300 w 21600"/>
                <a:gd name="T11" fmla="*/ 192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50 w 21600"/>
                <a:gd name="T19" fmla="*/ 3150 h 21600"/>
                <a:gd name="T20" fmla="*/ 18450 w 21600"/>
                <a:gd name="T21" fmla="*/ 1845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6200" y="10800"/>
                  </a:moveTo>
                  <a:cubicBezTo>
                    <a:pt x="16200" y="7817"/>
                    <a:pt x="13782" y="5400"/>
                    <a:pt x="10800" y="5400"/>
                  </a:cubicBezTo>
                  <a:cubicBezTo>
                    <a:pt x="7817" y="5400"/>
                    <a:pt x="5400" y="7817"/>
                    <a:pt x="5400" y="10800"/>
                  </a:cubicBezTo>
                  <a:lnTo>
                    <a:pt x="0" y="10800"/>
                  </a:ln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599" y="4835"/>
                    <a:pt x="21600" y="10799"/>
                  </a:cubicBezTo>
                  <a:lnTo>
                    <a:pt x="21600" y="10800"/>
                  </a:lnTo>
                  <a:lnTo>
                    <a:pt x="24300" y="10800"/>
                  </a:lnTo>
                  <a:lnTo>
                    <a:pt x="18900" y="16200"/>
                  </a:lnTo>
                  <a:lnTo>
                    <a:pt x="13500" y="10800"/>
                  </a:lnTo>
                  <a:lnTo>
                    <a:pt x="16200" y="10800"/>
                  </a:lnTo>
                  <a:close/>
                </a:path>
              </a:pathLst>
            </a:custGeom>
            <a:grpFill/>
            <a:ln w="9525">
              <a:solidFill>
                <a:schemeClr val="accent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7" name="AutoShape 47"/>
            <p:cNvSpPr>
              <a:spLocks noChangeArrowheads="1"/>
            </p:cNvSpPr>
            <p:nvPr/>
          </p:nvSpPr>
          <p:spPr bwMode="auto">
            <a:xfrm rot="-5550514">
              <a:off x="2832" y="384"/>
              <a:ext cx="480" cy="384"/>
            </a:xfrm>
            <a:custGeom>
              <a:avLst/>
              <a:gdLst>
                <a:gd name="T0" fmla="*/ 240 w 21600"/>
                <a:gd name="T1" fmla="*/ 0 h 21600"/>
                <a:gd name="T2" fmla="*/ 60 w 21600"/>
                <a:gd name="T3" fmla="*/ 192 h 21600"/>
                <a:gd name="T4" fmla="*/ 240 w 21600"/>
                <a:gd name="T5" fmla="*/ 96 h 21600"/>
                <a:gd name="T6" fmla="*/ 540 w 21600"/>
                <a:gd name="T7" fmla="*/ 192 h 21600"/>
                <a:gd name="T8" fmla="*/ 420 w 21600"/>
                <a:gd name="T9" fmla="*/ 288 h 21600"/>
                <a:gd name="T10" fmla="*/ 300 w 21600"/>
                <a:gd name="T11" fmla="*/ 192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50 w 21600"/>
                <a:gd name="T19" fmla="*/ 3150 h 21600"/>
                <a:gd name="T20" fmla="*/ 18450 w 21600"/>
                <a:gd name="T21" fmla="*/ 1845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6200" y="10800"/>
                  </a:moveTo>
                  <a:cubicBezTo>
                    <a:pt x="16200" y="7817"/>
                    <a:pt x="13782" y="5400"/>
                    <a:pt x="10800" y="5400"/>
                  </a:cubicBezTo>
                  <a:cubicBezTo>
                    <a:pt x="7817" y="5400"/>
                    <a:pt x="5400" y="7817"/>
                    <a:pt x="5400" y="10800"/>
                  </a:cubicBezTo>
                  <a:lnTo>
                    <a:pt x="0" y="10800"/>
                  </a:ln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599" y="4835"/>
                    <a:pt x="21600" y="10799"/>
                  </a:cubicBezTo>
                  <a:lnTo>
                    <a:pt x="21600" y="10800"/>
                  </a:lnTo>
                  <a:lnTo>
                    <a:pt x="24300" y="10800"/>
                  </a:lnTo>
                  <a:lnTo>
                    <a:pt x="18900" y="16200"/>
                  </a:lnTo>
                  <a:lnTo>
                    <a:pt x="13500" y="10800"/>
                  </a:lnTo>
                  <a:lnTo>
                    <a:pt x="16200" y="10800"/>
                  </a:lnTo>
                  <a:close/>
                </a:path>
              </a:pathLst>
            </a:custGeom>
            <a:grpFill/>
            <a:ln w="9525">
              <a:solidFill>
                <a:schemeClr val="accent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4825" name="Group 48"/>
          <p:cNvGrpSpPr>
            <a:grpSpLocks/>
          </p:cNvGrpSpPr>
          <p:nvPr/>
        </p:nvGrpSpPr>
        <p:grpSpPr bwMode="auto">
          <a:xfrm>
            <a:off x="7543800" y="3962400"/>
            <a:ext cx="990600" cy="838200"/>
            <a:chOff x="2832" y="2256"/>
            <a:chExt cx="2016" cy="1536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4848" name="Oval 49"/>
            <p:cNvSpPr>
              <a:spLocks noChangeArrowheads="1"/>
            </p:cNvSpPr>
            <p:nvPr/>
          </p:nvSpPr>
          <p:spPr bwMode="auto">
            <a:xfrm>
              <a:off x="3120" y="3408"/>
              <a:ext cx="384" cy="384"/>
            </a:xfrm>
            <a:prstGeom prst="ellipse">
              <a:avLst/>
            </a:prstGeom>
            <a:grpFill/>
            <a:ln w="9525">
              <a:solidFill>
                <a:schemeClr val="accent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latin typeface="Arial" charset="0"/>
                </a:rPr>
                <a:t>H</a:t>
              </a:r>
            </a:p>
          </p:txBody>
        </p:sp>
        <p:sp>
          <p:nvSpPr>
            <p:cNvPr id="34849" name="Oval 50"/>
            <p:cNvSpPr>
              <a:spLocks noChangeArrowheads="1"/>
            </p:cNvSpPr>
            <p:nvPr/>
          </p:nvSpPr>
          <p:spPr bwMode="auto">
            <a:xfrm>
              <a:off x="3120" y="2400"/>
              <a:ext cx="384" cy="384"/>
            </a:xfrm>
            <a:prstGeom prst="ellipse">
              <a:avLst/>
            </a:prstGeom>
            <a:grpFill/>
            <a:ln w="9525">
              <a:solidFill>
                <a:schemeClr val="accent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latin typeface="Arial" charset="0"/>
                </a:rPr>
                <a:t>H</a:t>
              </a:r>
            </a:p>
          </p:txBody>
        </p:sp>
        <p:sp>
          <p:nvSpPr>
            <p:cNvPr id="34850" name="Oval 51"/>
            <p:cNvSpPr>
              <a:spLocks noChangeArrowheads="1"/>
            </p:cNvSpPr>
            <p:nvPr/>
          </p:nvSpPr>
          <p:spPr bwMode="auto">
            <a:xfrm>
              <a:off x="3696" y="2784"/>
              <a:ext cx="624" cy="624"/>
            </a:xfrm>
            <a:prstGeom prst="ellipse">
              <a:avLst/>
            </a:prstGeom>
            <a:grpFill/>
            <a:ln w="9525">
              <a:solidFill>
                <a:schemeClr val="accent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latin typeface="Arial" charset="0"/>
                </a:rPr>
                <a:t>C</a:t>
              </a:r>
            </a:p>
          </p:txBody>
        </p:sp>
        <p:sp>
          <p:nvSpPr>
            <p:cNvPr id="34851" name="Line 52"/>
            <p:cNvSpPr>
              <a:spLocks noChangeShapeType="1"/>
            </p:cNvSpPr>
            <p:nvPr/>
          </p:nvSpPr>
          <p:spPr bwMode="auto">
            <a:xfrm flipV="1">
              <a:off x="3456" y="3264"/>
              <a:ext cx="288" cy="240"/>
            </a:xfrm>
            <a:prstGeom prst="line">
              <a:avLst/>
            </a:prstGeom>
            <a:grpFill/>
            <a:ln w="76200">
              <a:solidFill>
                <a:schemeClr val="accent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52" name="Line 53"/>
            <p:cNvSpPr>
              <a:spLocks noChangeShapeType="1"/>
            </p:cNvSpPr>
            <p:nvPr/>
          </p:nvSpPr>
          <p:spPr bwMode="auto">
            <a:xfrm flipH="1" flipV="1">
              <a:off x="3456" y="2688"/>
              <a:ext cx="288" cy="240"/>
            </a:xfrm>
            <a:prstGeom prst="line">
              <a:avLst/>
            </a:prstGeom>
            <a:grpFill/>
            <a:ln w="76200">
              <a:solidFill>
                <a:schemeClr val="accent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53" name="AutoShape 54"/>
            <p:cNvSpPr>
              <a:spLocks noChangeArrowheads="1"/>
            </p:cNvSpPr>
            <p:nvPr/>
          </p:nvSpPr>
          <p:spPr bwMode="auto">
            <a:xfrm rot="-2674825">
              <a:off x="4416" y="3168"/>
              <a:ext cx="96" cy="528"/>
            </a:xfrm>
            <a:prstGeom prst="triangle">
              <a:avLst>
                <a:gd name="adj" fmla="val 50000"/>
              </a:avLst>
            </a:prstGeom>
            <a:grpFill/>
            <a:ln w="28575">
              <a:solidFill>
                <a:schemeClr val="accent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4" name="AutoShape 55"/>
            <p:cNvSpPr>
              <a:spLocks noChangeArrowheads="1"/>
            </p:cNvSpPr>
            <p:nvPr/>
          </p:nvSpPr>
          <p:spPr bwMode="auto">
            <a:xfrm rot="-7046476">
              <a:off x="4536" y="2664"/>
              <a:ext cx="96" cy="528"/>
            </a:xfrm>
            <a:prstGeom prst="triangle">
              <a:avLst>
                <a:gd name="adj" fmla="val 50000"/>
              </a:avLst>
            </a:prstGeom>
            <a:grpFill/>
            <a:ln w="38100" cap="rnd">
              <a:solidFill>
                <a:schemeClr val="accent6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5" name="Oval 56"/>
            <p:cNvSpPr>
              <a:spLocks noChangeArrowheads="1"/>
            </p:cNvSpPr>
            <p:nvPr/>
          </p:nvSpPr>
          <p:spPr bwMode="auto">
            <a:xfrm>
              <a:off x="3696" y="2784"/>
              <a:ext cx="624" cy="624"/>
            </a:xfrm>
            <a:prstGeom prst="ellipse">
              <a:avLst/>
            </a:prstGeom>
            <a:grpFill/>
            <a:ln w="9525">
              <a:solidFill>
                <a:schemeClr val="accent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latin typeface="Arial" charset="0"/>
                </a:rPr>
                <a:t>C</a:t>
              </a:r>
            </a:p>
          </p:txBody>
        </p:sp>
        <p:sp>
          <p:nvSpPr>
            <p:cNvPr id="34856" name="AutoShape 57"/>
            <p:cNvSpPr>
              <a:spLocks noChangeArrowheads="1"/>
            </p:cNvSpPr>
            <p:nvPr/>
          </p:nvSpPr>
          <p:spPr bwMode="auto">
            <a:xfrm flipV="1">
              <a:off x="2832" y="2256"/>
              <a:ext cx="288" cy="336"/>
            </a:xfrm>
            <a:prstGeom prst="curvedRightArrow">
              <a:avLst>
                <a:gd name="adj1" fmla="val 23333"/>
                <a:gd name="adj2" fmla="val 46667"/>
                <a:gd name="adj3" fmla="val 33333"/>
              </a:avLst>
            </a:prstGeom>
            <a:grpFill/>
            <a:ln w="9525">
              <a:solidFill>
                <a:schemeClr val="accent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7" name="AutoShape 58"/>
            <p:cNvSpPr>
              <a:spLocks noChangeArrowheads="1"/>
            </p:cNvSpPr>
            <p:nvPr/>
          </p:nvSpPr>
          <p:spPr bwMode="auto">
            <a:xfrm flipV="1">
              <a:off x="2832" y="3312"/>
              <a:ext cx="288" cy="336"/>
            </a:xfrm>
            <a:prstGeom prst="curvedRightArrow">
              <a:avLst>
                <a:gd name="adj1" fmla="val 23333"/>
                <a:gd name="adj2" fmla="val 46667"/>
                <a:gd name="adj3" fmla="val 33333"/>
              </a:avLst>
            </a:prstGeom>
            <a:grpFill/>
            <a:ln w="9525">
              <a:solidFill>
                <a:schemeClr val="accent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4826" name="Group 59"/>
          <p:cNvGrpSpPr>
            <a:grpSpLocks/>
          </p:cNvGrpSpPr>
          <p:nvPr/>
        </p:nvGrpSpPr>
        <p:grpSpPr bwMode="auto">
          <a:xfrm>
            <a:off x="6172200" y="3962400"/>
            <a:ext cx="1066800" cy="838200"/>
            <a:chOff x="288" y="2304"/>
            <a:chExt cx="2016" cy="1584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4838" name="Oval 60"/>
            <p:cNvSpPr>
              <a:spLocks noChangeArrowheads="1"/>
            </p:cNvSpPr>
            <p:nvPr/>
          </p:nvSpPr>
          <p:spPr bwMode="auto">
            <a:xfrm>
              <a:off x="576" y="3408"/>
              <a:ext cx="384" cy="384"/>
            </a:xfrm>
            <a:prstGeom prst="ellipse">
              <a:avLst/>
            </a:prstGeom>
            <a:grpFill/>
            <a:ln w="9525">
              <a:solidFill>
                <a:schemeClr val="accent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latin typeface="Arial" charset="0"/>
                </a:rPr>
                <a:t>H</a:t>
              </a:r>
            </a:p>
          </p:txBody>
        </p:sp>
        <p:sp>
          <p:nvSpPr>
            <p:cNvPr id="34839" name="Oval 61"/>
            <p:cNvSpPr>
              <a:spLocks noChangeArrowheads="1"/>
            </p:cNvSpPr>
            <p:nvPr/>
          </p:nvSpPr>
          <p:spPr bwMode="auto">
            <a:xfrm>
              <a:off x="576" y="2400"/>
              <a:ext cx="384" cy="384"/>
            </a:xfrm>
            <a:prstGeom prst="ellipse">
              <a:avLst/>
            </a:prstGeom>
            <a:grpFill/>
            <a:ln w="9525">
              <a:solidFill>
                <a:schemeClr val="accent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latin typeface="Arial" charset="0"/>
                </a:rPr>
                <a:t>H</a:t>
              </a:r>
            </a:p>
          </p:txBody>
        </p:sp>
        <p:sp>
          <p:nvSpPr>
            <p:cNvPr id="34840" name="Oval 62"/>
            <p:cNvSpPr>
              <a:spLocks noChangeArrowheads="1"/>
            </p:cNvSpPr>
            <p:nvPr/>
          </p:nvSpPr>
          <p:spPr bwMode="auto">
            <a:xfrm>
              <a:off x="1152" y="2784"/>
              <a:ext cx="624" cy="624"/>
            </a:xfrm>
            <a:prstGeom prst="ellipse">
              <a:avLst/>
            </a:prstGeom>
            <a:grpFill/>
            <a:ln w="9525">
              <a:solidFill>
                <a:schemeClr val="accent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>
                  <a:latin typeface="Arial" charset="0"/>
                </a:rPr>
                <a:t>C</a:t>
              </a:r>
            </a:p>
          </p:txBody>
        </p:sp>
        <p:sp>
          <p:nvSpPr>
            <p:cNvPr id="34841" name="Line 63"/>
            <p:cNvSpPr>
              <a:spLocks noChangeShapeType="1"/>
            </p:cNvSpPr>
            <p:nvPr/>
          </p:nvSpPr>
          <p:spPr bwMode="auto">
            <a:xfrm flipV="1">
              <a:off x="912" y="3264"/>
              <a:ext cx="288" cy="240"/>
            </a:xfrm>
            <a:prstGeom prst="line">
              <a:avLst/>
            </a:prstGeom>
            <a:grpFill/>
            <a:ln w="76200">
              <a:solidFill>
                <a:schemeClr val="accent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42" name="Line 64"/>
            <p:cNvSpPr>
              <a:spLocks noChangeShapeType="1"/>
            </p:cNvSpPr>
            <p:nvPr/>
          </p:nvSpPr>
          <p:spPr bwMode="auto">
            <a:xfrm flipH="1" flipV="1">
              <a:off x="912" y="2688"/>
              <a:ext cx="288" cy="240"/>
            </a:xfrm>
            <a:prstGeom prst="line">
              <a:avLst/>
            </a:prstGeom>
            <a:grpFill/>
            <a:ln w="76200">
              <a:solidFill>
                <a:schemeClr val="accent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43" name="AutoShape 65"/>
            <p:cNvSpPr>
              <a:spLocks noChangeArrowheads="1"/>
            </p:cNvSpPr>
            <p:nvPr/>
          </p:nvSpPr>
          <p:spPr bwMode="auto">
            <a:xfrm rot="-2674825">
              <a:off x="1872" y="3168"/>
              <a:ext cx="96" cy="528"/>
            </a:xfrm>
            <a:prstGeom prst="triangle">
              <a:avLst>
                <a:gd name="adj" fmla="val 50000"/>
              </a:avLst>
            </a:prstGeom>
            <a:grpFill/>
            <a:ln w="28575">
              <a:solidFill>
                <a:schemeClr val="accent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4" name="AutoShape 66"/>
            <p:cNvSpPr>
              <a:spLocks noChangeArrowheads="1"/>
            </p:cNvSpPr>
            <p:nvPr/>
          </p:nvSpPr>
          <p:spPr bwMode="auto">
            <a:xfrm rot="-7046476">
              <a:off x="1992" y="2664"/>
              <a:ext cx="96" cy="528"/>
            </a:xfrm>
            <a:prstGeom prst="triangle">
              <a:avLst>
                <a:gd name="adj" fmla="val 50000"/>
              </a:avLst>
            </a:prstGeom>
            <a:grpFill/>
            <a:ln w="38100" cap="rnd">
              <a:solidFill>
                <a:schemeClr val="accent6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5" name="Oval 67"/>
            <p:cNvSpPr>
              <a:spLocks noChangeArrowheads="1"/>
            </p:cNvSpPr>
            <p:nvPr/>
          </p:nvSpPr>
          <p:spPr bwMode="auto">
            <a:xfrm>
              <a:off x="1152" y="2784"/>
              <a:ext cx="624" cy="624"/>
            </a:xfrm>
            <a:prstGeom prst="ellipse">
              <a:avLst/>
            </a:prstGeom>
            <a:grpFill/>
            <a:ln w="9525">
              <a:solidFill>
                <a:schemeClr val="accent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 dirty="0">
                  <a:latin typeface="Arial" charset="0"/>
                </a:rPr>
                <a:t>C</a:t>
              </a:r>
            </a:p>
          </p:txBody>
        </p:sp>
        <p:sp>
          <p:nvSpPr>
            <p:cNvPr id="34846" name="AutoShape 68"/>
            <p:cNvSpPr>
              <a:spLocks noChangeArrowheads="1"/>
            </p:cNvSpPr>
            <p:nvPr/>
          </p:nvSpPr>
          <p:spPr bwMode="auto">
            <a:xfrm flipV="1">
              <a:off x="288" y="2304"/>
              <a:ext cx="288" cy="336"/>
            </a:xfrm>
            <a:prstGeom prst="curvedRightArrow">
              <a:avLst>
                <a:gd name="adj1" fmla="val 23333"/>
                <a:gd name="adj2" fmla="val 46667"/>
                <a:gd name="adj3" fmla="val 33333"/>
              </a:avLst>
            </a:prstGeom>
            <a:grpFill/>
            <a:ln w="9525">
              <a:solidFill>
                <a:schemeClr val="accent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7" name="AutoShape 69"/>
            <p:cNvSpPr>
              <a:spLocks noChangeArrowheads="1"/>
            </p:cNvSpPr>
            <p:nvPr/>
          </p:nvSpPr>
          <p:spPr bwMode="auto">
            <a:xfrm flipH="1">
              <a:off x="336" y="3552"/>
              <a:ext cx="240" cy="336"/>
            </a:xfrm>
            <a:prstGeom prst="curvedLeftArrow">
              <a:avLst>
                <a:gd name="adj1" fmla="val 28000"/>
                <a:gd name="adj2" fmla="val 56000"/>
                <a:gd name="adj3" fmla="val 33333"/>
              </a:avLst>
            </a:prstGeom>
            <a:grpFill/>
            <a:ln w="9525">
              <a:solidFill>
                <a:schemeClr val="accent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4827" name="Text Box 70"/>
          <p:cNvSpPr txBox="1">
            <a:spLocks noChangeArrowheads="1"/>
          </p:cNvSpPr>
          <p:nvPr/>
        </p:nvSpPr>
        <p:spPr bwMode="auto">
          <a:xfrm>
            <a:off x="3733800" y="3048000"/>
            <a:ext cx="10823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 b="1" dirty="0">
                <a:solidFill>
                  <a:schemeClr val="accent2"/>
                </a:solidFill>
                <a:latin typeface="Arial" charset="0"/>
              </a:rPr>
              <a:t>symmetric</a:t>
            </a:r>
          </a:p>
        </p:txBody>
      </p:sp>
      <p:sp>
        <p:nvSpPr>
          <p:cNvPr id="34828" name="Text Box 71"/>
          <p:cNvSpPr txBox="1">
            <a:spLocks noChangeArrowheads="1"/>
          </p:cNvSpPr>
          <p:nvPr/>
        </p:nvSpPr>
        <p:spPr bwMode="auto">
          <a:xfrm>
            <a:off x="3835400" y="4953000"/>
            <a:ext cx="5191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" charset="0"/>
              </a:rPr>
              <a:t>rock</a:t>
            </a:r>
          </a:p>
        </p:txBody>
      </p:sp>
      <p:sp>
        <p:nvSpPr>
          <p:cNvPr id="34829" name="Text Box 72"/>
          <p:cNvSpPr txBox="1">
            <a:spLocks noChangeArrowheads="1"/>
          </p:cNvSpPr>
          <p:nvPr/>
        </p:nvSpPr>
        <p:spPr bwMode="auto">
          <a:xfrm>
            <a:off x="6426200" y="4953000"/>
            <a:ext cx="539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" charset="0"/>
              </a:rPr>
              <a:t>twist</a:t>
            </a:r>
          </a:p>
        </p:txBody>
      </p:sp>
      <p:sp>
        <p:nvSpPr>
          <p:cNvPr id="34830" name="Text Box 73"/>
          <p:cNvSpPr txBox="1">
            <a:spLocks noChangeArrowheads="1"/>
          </p:cNvSpPr>
          <p:nvPr/>
        </p:nvSpPr>
        <p:spPr bwMode="auto">
          <a:xfrm>
            <a:off x="7772400" y="4953000"/>
            <a:ext cx="5095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Arial" charset="0"/>
              </a:rPr>
              <a:t>wag</a:t>
            </a:r>
          </a:p>
        </p:txBody>
      </p:sp>
      <p:sp>
        <p:nvSpPr>
          <p:cNvPr id="34831" name="Text Box 74"/>
          <p:cNvSpPr txBox="1">
            <a:spLocks noChangeArrowheads="1"/>
          </p:cNvSpPr>
          <p:nvPr/>
        </p:nvSpPr>
        <p:spPr bwMode="auto">
          <a:xfrm>
            <a:off x="3048000" y="5181600"/>
            <a:ext cx="85953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 b="1" dirty="0">
                <a:solidFill>
                  <a:schemeClr val="accent2"/>
                </a:solidFill>
                <a:latin typeface="Arial" charset="0"/>
              </a:rPr>
              <a:t>in plane</a:t>
            </a:r>
          </a:p>
        </p:txBody>
      </p:sp>
      <p:sp>
        <p:nvSpPr>
          <p:cNvPr id="34832" name="Text Box 75"/>
          <p:cNvSpPr txBox="1">
            <a:spLocks noChangeArrowheads="1"/>
          </p:cNvSpPr>
          <p:nvPr/>
        </p:nvSpPr>
        <p:spPr bwMode="auto">
          <a:xfrm>
            <a:off x="6858000" y="5181600"/>
            <a:ext cx="119616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 b="1" dirty="0">
                <a:solidFill>
                  <a:schemeClr val="accent2"/>
                </a:solidFill>
                <a:latin typeface="Arial" charset="0"/>
              </a:rPr>
              <a:t>out of plane</a:t>
            </a:r>
          </a:p>
        </p:txBody>
      </p:sp>
      <p:pic>
        <p:nvPicPr>
          <p:cNvPr id="34833" name="Picture 76" descr="CH2SymSt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1828800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4" name="Picture 77" descr="CH2AsymStr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1828800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5" name="Picture 78" descr="CH2ScissorBend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33600" y="54102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6" name="Picture 79" descr="CH2Rock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5200" y="54102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7" name="Picture 80" descr="CH3UmbrellaBend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34200" y="54102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1265238" y="530225"/>
            <a:ext cx="7878762" cy="4187825"/>
          </a:xfrm>
        </p:spPr>
        <p:txBody>
          <a:bodyPr>
            <a:normAutofit/>
          </a:bodyPr>
          <a:lstStyle/>
          <a:p>
            <a:pPr marL="265176" indent="-265176" fontAlgn="auto">
              <a:spcAft>
                <a:spcPts val="0"/>
              </a:spcAft>
              <a:buClrTx/>
              <a:buFontTx/>
              <a:buAutoNum type="alphaUcPeriod" startAt="3"/>
              <a:defRPr/>
            </a:pPr>
            <a:r>
              <a:rPr lang="en-US" sz="1900" dirty="0">
                <a:latin typeface="Tahoma" pitchFamily="34" charset="0"/>
                <a:cs typeface="Tahoma" pitchFamily="34" charset="0"/>
              </a:rPr>
              <a:t>The IR Spectroscopic Process</a:t>
            </a:r>
          </a:p>
          <a:p>
            <a:pPr marL="548640" lvl="1" indent="-201168" fontAlgn="auto">
              <a:spcAft>
                <a:spcPts val="0"/>
              </a:spcAft>
              <a:buClr>
                <a:schemeClr val="tx1"/>
              </a:buClr>
              <a:buFontTx/>
              <a:buAutoNum type="arabicPeriod" startAt="6"/>
              <a:defRPr/>
            </a:pPr>
            <a:r>
              <a:rPr lang="en-US" sz="1900" dirty="0">
                <a:latin typeface="Tahoma" pitchFamily="34" charset="0"/>
                <a:cs typeface="Tahoma" pitchFamily="34" charset="0"/>
              </a:rPr>
              <a:t>As a covalent bond oscillates – due to the oscillation of the dipole of the molecule – a varying electromagnetic field is produced</a:t>
            </a:r>
          </a:p>
          <a:p>
            <a:pPr marL="548640" lvl="1" indent="-201168" fontAlgn="auto">
              <a:spcAft>
                <a:spcPts val="0"/>
              </a:spcAft>
              <a:buFontTx/>
              <a:buAutoNum type="arabicPeriod" startAt="6"/>
              <a:defRPr/>
            </a:pPr>
            <a:endParaRPr lang="en-US" sz="1900" dirty="0">
              <a:latin typeface="Tahoma" pitchFamily="34" charset="0"/>
              <a:cs typeface="Tahoma" pitchFamily="34" charset="0"/>
            </a:endParaRPr>
          </a:p>
          <a:p>
            <a:pPr marL="548640" lvl="1" indent="-201168" fontAlgn="auto">
              <a:spcAft>
                <a:spcPts val="0"/>
              </a:spcAft>
              <a:buFontTx/>
              <a:buAutoNum type="arabicPeriod" startAt="6"/>
              <a:defRPr/>
            </a:pPr>
            <a:endParaRPr lang="en-US" sz="1900" dirty="0">
              <a:latin typeface="Tahoma" pitchFamily="34" charset="0"/>
              <a:cs typeface="Tahoma" pitchFamily="34" charset="0"/>
            </a:endParaRPr>
          </a:p>
          <a:p>
            <a:pPr marL="548640" lvl="1" indent="-201168" fontAlgn="auto">
              <a:spcAft>
                <a:spcPts val="0"/>
              </a:spcAft>
              <a:buFontTx/>
              <a:buAutoNum type="arabicPeriod" startAt="6"/>
              <a:defRPr/>
            </a:pPr>
            <a:endParaRPr lang="en-US" sz="1900" dirty="0">
              <a:latin typeface="Tahoma" pitchFamily="34" charset="0"/>
              <a:cs typeface="Tahoma" pitchFamily="34" charset="0"/>
            </a:endParaRPr>
          </a:p>
          <a:p>
            <a:pPr marL="548640" lvl="1" indent="-201168" fontAlgn="auto">
              <a:spcAft>
                <a:spcPts val="0"/>
              </a:spcAft>
              <a:buFontTx/>
              <a:buAutoNum type="arabicPeriod" startAt="6"/>
              <a:defRPr/>
            </a:pPr>
            <a:endParaRPr lang="en-US" sz="1900" dirty="0">
              <a:latin typeface="Tahoma" pitchFamily="34" charset="0"/>
              <a:cs typeface="Tahoma" pitchFamily="34" charset="0"/>
            </a:endParaRPr>
          </a:p>
          <a:p>
            <a:pPr marL="548640" lvl="1" indent="-201168" fontAlgn="auto">
              <a:spcAft>
                <a:spcPts val="0"/>
              </a:spcAft>
              <a:buFontTx/>
              <a:buAutoNum type="arabicPeriod" startAt="6"/>
              <a:defRPr/>
            </a:pPr>
            <a:endParaRPr lang="en-US" sz="1900" dirty="0">
              <a:latin typeface="Tahoma" pitchFamily="34" charset="0"/>
              <a:cs typeface="Tahoma" pitchFamily="34" charset="0"/>
            </a:endParaRPr>
          </a:p>
          <a:p>
            <a:pPr marL="548640" lvl="1" indent="-201168" fontAlgn="auto">
              <a:spcAft>
                <a:spcPts val="0"/>
              </a:spcAft>
              <a:buFontTx/>
              <a:buAutoNum type="arabicPeriod" startAt="6"/>
              <a:defRPr/>
            </a:pPr>
            <a:endParaRPr lang="en-US" sz="1900" dirty="0">
              <a:latin typeface="Tahoma" pitchFamily="34" charset="0"/>
              <a:cs typeface="Tahoma" pitchFamily="34" charset="0"/>
            </a:endParaRPr>
          </a:p>
          <a:p>
            <a:pPr marL="548640" lvl="1" indent="-201168" fontAlgn="auto">
              <a:spcAft>
                <a:spcPts val="0"/>
              </a:spcAft>
              <a:buFontTx/>
              <a:buAutoNum type="arabicPeriod" startAt="6"/>
              <a:defRPr/>
            </a:pPr>
            <a:endParaRPr lang="en-US" sz="1900" dirty="0">
              <a:latin typeface="Tahoma" pitchFamily="34" charset="0"/>
              <a:cs typeface="Tahoma" pitchFamily="34" charset="0"/>
            </a:endParaRPr>
          </a:p>
          <a:p>
            <a:pPr marL="548640" lvl="1" indent="-201168" fontAlgn="auto">
              <a:spcAft>
                <a:spcPts val="0"/>
              </a:spcAft>
              <a:buClrTx/>
              <a:buFontTx/>
              <a:buAutoNum type="arabicPeriod" startAt="6"/>
              <a:defRPr/>
            </a:pPr>
            <a:r>
              <a:rPr lang="en-US" sz="1900" dirty="0">
                <a:latin typeface="Tahoma" pitchFamily="34" charset="0"/>
                <a:cs typeface="Tahoma" pitchFamily="34" charset="0"/>
              </a:rPr>
              <a:t>The greater the dipole moment change through the vibration, the more intense the EM field that is generated</a:t>
            </a:r>
          </a:p>
          <a:p>
            <a:pPr marL="548640" lvl="1" indent="-201168" fontAlgn="auto">
              <a:spcAft>
                <a:spcPts val="0"/>
              </a:spcAft>
              <a:buFontTx/>
              <a:buAutoNum type="arabicPeriod" startAt="6"/>
              <a:defRPr/>
            </a:pPr>
            <a:endParaRPr lang="en-US" dirty="0"/>
          </a:p>
          <a:p>
            <a:pPr marL="548640" lvl="1" indent="-201168" fontAlgn="auto">
              <a:spcAft>
                <a:spcPts val="0"/>
              </a:spcAft>
              <a:buFontTx/>
              <a:buAutoNum type="arabicPeriod" startAt="6"/>
              <a:defRPr/>
            </a:pPr>
            <a:endParaRPr lang="en-US" dirty="0"/>
          </a:p>
        </p:txBody>
      </p:sp>
      <p:pic>
        <p:nvPicPr>
          <p:cNvPr id="35843" name="Picture 3" descr="sine_wav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2600" y="2286000"/>
            <a:ext cx="2133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 descr="vibration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1752600"/>
            <a:ext cx="3810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Infrared Spectroscopy</a:t>
            </a:r>
          </a:p>
        </p:txBody>
      </p:sp>
      <p:sp>
        <p:nvSpPr>
          <p:cNvPr id="35846" name="AutoShape 6"/>
          <p:cNvSpPr>
            <a:spLocks noChangeArrowheads="1"/>
          </p:cNvSpPr>
          <p:nvPr/>
        </p:nvSpPr>
        <p:spPr bwMode="auto">
          <a:xfrm>
            <a:off x="4876800" y="2438400"/>
            <a:ext cx="685800" cy="7620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960438" y="530225"/>
            <a:ext cx="8183562" cy="4187825"/>
          </a:xfrm>
        </p:spPr>
        <p:txBody>
          <a:bodyPr/>
          <a:lstStyle/>
          <a:p>
            <a:pPr>
              <a:buClrTx/>
              <a:buFontTx/>
              <a:buAutoNum type="alphaUcPeriod" startAt="3"/>
            </a:pPr>
            <a:r>
              <a:rPr lang="en-US" sz="1800" dirty="0" smtClean="0">
                <a:latin typeface="Tahoma" pitchFamily="34" charset="0"/>
                <a:cs typeface="Tahoma" pitchFamily="34" charset="0"/>
              </a:rPr>
              <a:t>The IR Spectroscopic Process</a:t>
            </a:r>
          </a:p>
          <a:p>
            <a:pPr lvl="1">
              <a:buClrTx/>
              <a:buFontTx/>
              <a:buAutoNum type="arabicPeriod" startAt="8"/>
            </a:pPr>
            <a:r>
              <a:rPr lang="en-US" sz="1800" dirty="0" smtClean="0">
                <a:latin typeface="Tahoma" pitchFamily="34" charset="0"/>
                <a:cs typeface="Tahoma" pitchFamily="34" charset="0"/>
              </a:rPr>
              <a:t>When a wave of infrared light encounters this oscillating EM field generated by the oscillating dipole of the same frequency, the two waves couple, and IR light is absorbed</a:t>
            </a:r>
          </a:p>
          <a:p>
            <a:pPr lvl="1">
              <a:buClrTx/>
              <a:buFontTx/>
              <a:buAutoNum type="arabicPeriod" startAt="8"/>
            </a:pPr>
            <a:endParaRPr lang="en-US" sz="1800" dirty="0" smtClean="0">
              <a:latin typeface="Tahoma" pitchFamily="34" charset="0"/>
              <a:cs typeface="Tahoma" pitchFamily="34" charset="0"/>
            </a:endParaRPr>
          </a:p>
          <a:p>
            <a:pPr lvl="1">
              <a:buClrTx/>
              <a:buFontTx/>
              <a:buAutoNum type="arabicPeriod" startAt="8"/>
            </a:pPr>
            <a:r>
              <a:rPr lang="en-US" sz="1800" dirty="0" smtClean="0">
                <a:latin typeface="Tahoma" pitchFamily="34" charset="0"/>
                <a:cs typeface="Tahoma" pitchFamily="34" charset="0"/>
              </a:rPr>
              <a:t>The coupled wave now vibrates with twice the amplitude</a:t>
            </a:r>
          </a:p>
          <a:p>
            <a:pPr lvl="1">
              <a:buFontTx/>
              <a:buAutoNum type="arabicPeriod" startAt="8"/>
            </a:pPr>
            <a:endParaRPr lang="en-US" sz="1800" dirty="0" smtClean="0">
              <a:latin typeface="Tahoma" pitchFamily="34" charset="0"/>
              <a:cs typeface="Tahoma" pitchFamily="34" charset="0"/>
            </a:endParaRPr>
          </a:p>
          <a:p>
            <a:pPr lvl="1">
              <a:buFontTx/>
              <a:buAutoNum type="arabicPeriod" startAt="8"/>
            </a:pPr>
            <a:endParaRPr lang="en-US" sz="1800" dirty="0" smtClean="0">
              <a:latin typeface="Tahoma" pitchFamily="34" charset="0"/>
              <a:cs typeface="Tahoma" pitchFamily="34" charset="0"/>
            </a:endParaRPr>
          </a:p>
          <a:p>
            <a:pPr lvl="1">
              <a:buFontTx/>
              <a:buAutoNum type="arabicPeriod" startAt="8"/>
            </a:pPr>
            <a:endParaRPr lang="en-US" sz="1800" dirty="0" smtClean="0">
              <a:latin typeface="Tahoma" pitchFamily="34" charset="0"/>
              <a:cs typeface="Tahoma" pitchFamily="34" charset="0"/>
            </a:endParaRPr>
          </a:p>
          <a:p>
            <a:pPr lvl="1">
              <a:buFontTx/>
              <a:buAutoNum type="arabicPeriod" startAt="8"/>
            </a:pPr>
            <a:endParaRPr lang="en-US" sz="1800" dirty="0" smtClean="0">
              <a:latin typeface="Tahoma" pitchFamily="34" charset="0"/>
              <a:cs typeface="Tahoma" pitchFamily="34" charset="0"/>
            </a:endParaRPr>
          </a:p>
          <a:p>
            <a:pPr lvl="1">
              <a:buFontTx/>
              <a:buAutoNum type="arabicPeriod" startAt="8"/>
            </a:pPr>
            <a:endParaRPr lang="en-US" sz="1800" dirty="0" smtClean="0">
              <a:latin typeface="Tahoma" pitchFamily="34" charset="0"/>
              <a:cs typeface="Tahoma" pitchFamily="34" charset="0"/>
            </a:endParaRPr>
          </a:p>
          <a:p>
            <a:pPr lvl="1">
              <a:buFontTx/>
              <a:buAutoNum type="arabicPeriod" startAt="8"/>
            </a:pPr>
            <a:endParaRPr lang="en-US" sz="1800" dirty="0" smtClean="0">
              <a:latin typeface="Tahoma" pitchFamily="34" charset="0"/>
              <a:cs typeface="Tahoma" pitchFamily="34" charset="0"/>
            </a:endParaRPr>
          </a:p>
          <a:p>
            <a:pPr lvl="1">
              <a:buFontTx/>
              <a:buAutoNum type="arabicPeriod" startAt="8"/>
            </a:pPr>
            <a:endParaRPr lang="en-US" sz="1800" dirty="0" smtClean="0">
              <a:latin typeface="Tahoma" pitchFamily="34" charset="0"/>
              <a:cs typeface="Tahoma" pitchFamily="34" charset="0"/>
            </a:endParaRPr>
          </a:p>
          <a:p>
            <a:pPr lvl="1">
              <a:buFontTx/>
              <a:buAutoNum type="arabicPeriod" startAt="8"/>
            </a:pPr>
            <a:endParaRPr lang="en-US" sz="1800" dirty="0" smtClean="0">
              <a:latin typeface="Tahoma" pitchFamily="34" charset="0"/>
              <a:cs typeface="Tahoma" pitchFamily="34" charset="0"/>
            </a:endParaRPr>
          </a:p>
          <a:p>
            <a:pPr lvl="1">
              <a:buFontTx/>
              <a:buAutoNum type="arabicPeriod" startAt="8"/>
            </a:pPr>
            <a:endParaRPr lang="en-US" sz="1800" dirty="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6867" name="Picture 4" descr="vibration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4114800"/>
            <a:ext cx="2133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 Box 5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Infrared Spectroscopy</a:t>
            </a:r>
          </a:p>
        </p:txBody>
      </p:sp>
      <p:sp>
        <p:nvSpPr>
          <p:cNvPr id="36869" name="AutoShape 6"/>
          <p:cNvSpPr>
            <a:spLocks noChangeArrowheads="1"/>
          </p:cNvSpPr>
          <p:nvPr/>
        </p:nvSpPr>
        <p:spPr bwMode="auto">
          <a:xfrm>
            <a:off x="3276600" y="4267200"/>
            <a:ext cx="1066800" cy="762000"/>
          </a:xfrm>
          <a:prstGeom prst="rightArrow">
            <a:avLst>
              <a:gd name="adj1" fmla="val 50000"/>
              <a:gd name="adj2" fmla="val 3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0" name="AutoShape 7"/>
          <p:cNvSpPr>
            <a:spLocks noChangeArrowheads="1"/>
          </p:cNvSpPr>
          <p:nvPr/>
        </p:nvSpPr>
        <p:spPr bwMode="auto">
          <a:xfrm rot="5400000">
            <a:off x="4610100" y="3543300"/>
            <a:ext cx="533400" cy="7620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1" name="Text Box 8"/>
          <p:cNvSpPr txBox="1">
            <a:spLocks noChangeArrowheads="1"/>
          </p:cNvSpPr>
          <p:nvPr/>
        </p:nvSpPr>
        <p:spPr bwMode="auto">
          <a:xfrm>
            <a:off x="3429000" y="2667000"/>
            <a:ext cx="29860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IR beam from spectrometer</a:t>
            </a:r>
          </a:p>
        </p:txBody>
      </p:sp>
      <p:pic>
        <p:nvPicPr>
          <p:cNvPr id="36872" name="Picture 9" descr="sine_wave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4343400"/>
            <a:ext cx="1143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3" name="Picture 10" descr="sine_wave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3048000"/>
            <a:ext cx="1143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4" name="Text Box 11"/>
          <p:cNvSpPr txBox="1">
            <a:spLocks noChangeArrowheads="1"/>
          </p:cNvSpPr>
          <p:nvPr/>
        </p:nvSpPr>
        <p:spPr bwMode="auto">
          <a:xfrm>
            <a:off x="2667000" y="5105400"/>
            <a:ext cx="21796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EM oscillating wave</a:t>
            </a:r>
          </a:p>
          <a:p>
            <a:r>
              <a:rPr lang="en-US"/>
              <a:t>from bond vibration</a:t>
            </a:r>
          </a:p>
        </p:txBody>
      </p:sp>
      <p:sp>
        <p:nvSpPr>
          <p:cNvPr id="36875" name="AutoShape 12"/>
          <p:cNvSpPr>
            <a:spLocks noChangeArrowheads="1"/>
          </p:cNvSpPr>
          <p:nvPr/>
        </p:nvSpPr>
        <p:spPr bwMode="auto">
          <a:xfrm>
            <a:off x="5486400" y="4267200"/>
            <a:ext cx="1066800" cy="762000"/>
          </a:xfrm>
          <a:prstGeom prst="rightArrow">
            <a:avLst>
              <a:gd name="adj1" fmla="val 50000"/>
              <a:gd name="adj2" fmla="val 3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36876" name="Picture 13" descr="sine_wave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0" y="40386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7" name="Text Box 14"/>
          <p:cNvSpPr txBox="1">
            <a:spLocks noChangeArrowheads="1"/>
          </p:cNvSpPr>
          <p:nvPr/>
        </p:nvSpPr>
        <p:spPr bwMode="auto">
          <a:xfrm>
            <a:off x="6324600" y="3657600"/>
            <a:ext cx="1819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“coupled” wave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3"/>
          <p:cNvSpPr txBox="1">
            <a:spLocks noChangeArrowheads="1"/>
          </p:cNvSpPr>
          <p:nvPr/>
        </p:nvSpPr>
        <p:spPr bwMode="auto">
          <a:xfrm>
            <a:off x="0" y="53340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17575" lvl="1" indent="-460375">
              <a:buFontTx/>
              <a:buAutoNum type="alphaUcPeriod" startAt="4"/>
            </a:pPr>
            <a:r>
              <a:rPr lang="en-US"/>
              <a:t>The IR Spectrum</a:t>
            </a:r>
          </a:p>
          <a:p>
            <a:pPr marL="1489075" lvl="2" indent="-457200">
              <a:buFontTx/>
              <a:buAutoNum type="arabicPeriod"/>
            </a:pPr>
            <a:r>
              <a:rPr lang="en-US"/>
              <a:t>Each stretching and bending vibration occurs with a characteristic frequency as the atoms and charges involved are different for different bonds</a:t>
            </a:r>
          </a:p>
        </p:txBody>
      </p:sp>
      <p:pic>
        <p:nvPicPr>
          <p:cNvPr id="37891" name="Picture 4" descr="2-butanol-I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1752600"/>
            <a:ext cx="2057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Line 6"/>
          <p:cNvSpPr>
            <a:spLocks noChangeShapeType="1"/>
          </p:cNvSpPr>
          <p:nvPr/>
        </p:nvSpPr>
        <p:spPr bwMode="auto">
          <a:xfrm>
            <a:off x="3886200" y="4495800"/>
            <a:ext cx="175260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7893" name="Text Box 7"/>
          <p:cNvSpPr txBox="1">
            <a:spLocks noChangeArrowheads="1"/>
          </p:cNvSpPr>
          <p:nvPr/>
        </p:nvSpPr>
        <p:spPr bwMode="auto">
          <a:xfrm>
            <a:off x="1584325" y="1936750"/>
            <a:ext cx="2682875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The y-axis on an IR spectrum is in units of % transmittance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In regions where the EM field of an osc. bond interacts with IR light of the same </a:t>
            </a:r>
            <a:r>
              <a:rPr lang="en-US">
                <a:latin typeface="Symbol" pitchFamily="18" charset="2"/>
              </a:rPr>
              <a:t>n</a:t>
            </a:r>
            <a:r>
              <a:rPr lang="en-US"/>
              <a:t> – transmittance is low (light is absorbed)</a:t>
            </a:r>
          </a:p>
        </p:txBody>
      </p:sp>
      <p:sp>
        <p:nvSpPr>
          <p:cNvPr id="37894" name="Text Box 8"/>
          <p:cNvSpPr txBox="1">
            <a:spLocks noChangeArrowheads="1"/>
          </p:cNvSpPr>
          <p:nvPr/>
        </p:nvSpPr>
        <p:spPr bwMode="auto">
          <a:xfrm>
            <a:off x="6918325" y="2012950"/>
            <a:ext cx="19970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In regions where no osc. bond is interacting with IR light, transmittance nears 100%</a:t>
            </a:r>
          </a:p>
        </p:txBody>
      </p:sp>
      <p:sp>
        <p:nvSpPr>
          <p:cNvPr id="37895" name="Line 9"/>
          <p:cNvSpPr>
            <a:spLocks noChangeShapeType="1"/>
          </p:cNvSpPr>
          <p:nvPr/>
        </p:nvSpPr>
        <p:spPr bwMode="auto">
          <a:xfrm flipH="1" flipV="1">
            <a:off x="5029200" y="2362200"/>
            <a:ext cx="1981200" cy="1219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7896" name="Text Box 10"/>
          <p:cNvSpPr txBox="1">
            <a:spLocks noChangeArrowheads="1"/>
          </p:cNvSpPr>
          <p:nvPr/>
        </p:nvSpPr>
        <p:spPr bwMode="auto">
          <a:xfrm>
            <a:off x="0" y="0"/>
            <a:ext cx="274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Infrared Spectroscopy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HMBD449">
  <a:themeElements>
    <a:clrScheme name="CHMBD44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HMBD449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CHMBD44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HMBD44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HMBD44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HMBD44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HMBD44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HMBD44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MBD44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MBD44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MBD44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MBD44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MBD44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HMBD44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CHMBD449</Template>
  <TotalTime>6723</TotalTime>
  <Words>2401</Words>
  <Application>Microsoft Office PowerPoint</Application>
  <PresentationFormat>On-screen Show (4:3)</PresentationFormat>
  <Paragraphs>563</Paragraphs>
  <Slides>39</Slides>
  <Notes>6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2" baseType="lpstr">
      <vt:lpstr>CHMBD449</vt:lpstr>
      <vt:lpstr>Equity</vt:lpstr>
      <vt:lpstr>CS ChemDraw Drawing</vt:lpstr>
      <vt:lpstr>Infrared Spectroscopy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</vt:vector>
  </TitlesOfParts>
  <Company>Case Western Reserve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  Michael W.  Justik</dc:creator>
  <cp:lastModifiedBy>admin</cp:lastModifiedBy>
  <cp:revision>136</cp:revision>
  <dcterms:created xsi:type="dcterms:W3CDTF">2001-11-12T14:09:11Z</dcterms:created>
  <dcterms:modified xsi:type="dcterms:W3CDTF">2019-12-07T05:56:04Z</dcterms:modified>
</cp:coreProperties>
</file>