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5" r:id="rId9"/>
    <p:sldId id="266" r:id="rId10"/>
    <p:sldId id="276" r:id="rId11"/>
    <p:sldId id="278" r:id="rId12"/>
    <p:sldId id="280" r:id="rId13"/>
    <p:sldId id="281" r:id="rId14"/>
    <p:sldId id="282" r:id="rId15"/>
    <p:sldId id="283" r:id="rId16"/>
    <p:sldId id="284" r:id="rId17"/>
    <p:sldId id="28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13957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775424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998349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571028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968029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30287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7909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31052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300067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129828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882070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722001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051621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935663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E4BA0AED-B4CC-41C4-A4D5-111C1EC7FE52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F4CF9319-85DE-41C0-8AA5-D64D20A22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83134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bcaus.in/" TargetMode="External"/><Relationship Id="rId2" Type="http://schemas.openxmlformats.org/officeDocument/2006/relationships/hyperlink" Target="http://www.acaekolkata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ourfinancebook.com/" TargetMode="External"/><Relationship Id="rId5" Type="http://schemas.openxmlformats.org/officeDocument/2006/relationships/hyperlink" Target="http://www.taxguru.in/" TargetMode="External"/><Relationship Id="rId4" Type="http://schemas.openxmlformats.org/officeDocument/2006/relationships/hyperlink" Target="http://www.icsi.edu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Topic:- CSR Laws &amp; Regulations Section 135 (CSR)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081391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Administration of CSR Projects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000" y="2647290"/>
            <a:ext cx="10554574" cy="363651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 Corporation can meet its CSR obligations by funneling its activities on its own or</a:t>
            </a:r>
          </a:p>
          <a:p>
            <a:pPr marL="0" indent="0">
              <a:buNone/>
            </a:pPr>
            <a:r>
              <a:rPr lang="en-US" dirty="0"/>
              <a:t>through a third party, such as a society, trust, foundation or Section 8 company (i.e., a</a:t>
            </a:r>
          </a:p>
          <a:p>
            <a:pPr marL="0" indent="0">
              <a:buNone/>
            </a:pPr>
            <a:r>
              <a:rPr lang="en-US" dirty="0"/>
              <a:t>company with charitable purposes) that has an established record of at least five years in</a:t>
            </a:r>
          </a:p>
          <a:p>
            <a:pPr marL="0" indent="0">
              <a:buNone/>
            </a:pPr>
            <a:r>
              <a:rPr lang="en-US" dirty="0"/>
              <a:t>CSR-like activities. Companies may also collaborate and pool their resources, which</a:t>
            </a:r>
          </a:p>
          <a:p>
            <a:pPr marL="0" indent="0">
              <a:buNone/>
            </a:pPr>
            <a:r>
              <a:rPr lang="en-US" dirty="0"/>
              <a:t>could be especially useful for small and medium-sized enterprises. Managing Director</a:t>
            </a:r>
          </a:p>
          <a:p>
            <a:pPr marL="0" indent="0">
              <a:buNone/>
            </a:pPr>
            <a:r>
              <a:rPr lang="en-US" dirty="0"/>
              <a:t>will have the power to sanction any project for CSR up to a limit of 7.5 lakhs, above</a:t>
            </a:r>
          </a:p>
          <a:p>
            <a:pPr marL="0" indent="0">
              <a:buNone/>
            </a:pPr>
            <a:r>
              <a:rPr lang="en-US" dirty="0"/>
              <a:t>which Board‘s approval will be required to sanction the amount.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747855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 investment in CSR should be project based and for every project time framed</a:t>
            </a:r>
          </a:p>
          <a:p>
            <a:pPr marL="0" indent="0">
              <a:buNone/>
            </a:pPr>
            <a:r>
              <a:rPr lang="en-US" dirty="0"/>
              <a:t>periodic mile stones should be finalized at the outset.</a:t>
            </a:r>
          </a:p>
          <a:p>
            <a:pPr marL="0" indent="0">
              <a:buNone/>
            </a:pPr>
            <a:r>
              <a:rPr lang="en-US" dirty="0"/>
              <a:t>b) Project activities identified under CSR are to be implemented by Specialized</a:t>
            </a:r>
          </a:p>
          <a:p>
            <a:pPr marL="0" indent="0">
              <a:buNone/>
            </a:pPr>
            <a:r>
              <a:rPr lang="en-US" dirty="0"/>
              <a:t>Agencies and generally NOT by staff of the organization. Specialized Agencies could</a:t>
            </a:r>
          </a:p>
          <a:p>
            <a:pPr marL="0" indent="0">
              <a:buNone/>
            </a:pPr>
            <a:r>
              <a:rPr lang="en-US" dirty="0"/>
              <a:t>be made to work singly or in tandem with other agencies.</a:t>
            </a:r>
          </a:p>
          <a:p>
            <a:pPr marL="0" indent="0">
              <a:buNone/>
            </a:pPr>
            <a:r>
              <a:rPr lang="en-US" dirty="0"/>
              <a:t>c) Such specialized agencies would include:</a:t>
            </a:r>
          </a:p>
          <a:p>
            <a:pPr marL="0" indent="0">
              <a:buNone/>
            </a:pPr>
            <a:r>
              <a:rPr lang="en-US" dirty="0" err="1"/>
              <a:t>i</a:t>
            </a:r>
            <a:r>
              <a:rPr lang="en-US" dirty="0"/>
              <a:t>) Community based organization whether formal or </a:t>
            </a:r>
            <a:r>
              <a:rPr lang="en-US" dirty="0" smtClean="0"/>
              <a:t>informal.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450812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000" y="2673048"/>
            <a:ext cx="10554574" cy="363651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Elected local bodies such as </a:t>
            </a:r>
            <a:r>
              <a:rPr lang="en-US" dirty="0" err="1"/>
              <a:t>Panchayats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iii) Voluntary Agencies (NGOs)</a:t>
            </a:r>
          </a:p>
          <a:p>
            <a:pPr marL="0" indent="0">
              <a:buNone/>
            </a:pPr>
            <a:r>
              <a:rPr lang="en-US" dirty="0"/>
              <a:t>iv) Institutes/Academic Organizations</a:t>
            </a:r>
          </a:p>
          <a:p>
            <a:pPr marL="0" indent="0">
              <a:buNone/>
            </a:pPr>
            <a:r>
              <a:rPr lang="en-US" dirty="0"/>
              <a:t>v) Trusts, Mission etc.</a:t>
            </a:r>
          </a:p>
          <a:p>
            <a:pPr marL="0" indent="0">
              <a:buNone/>
            </a:pPr>
            <a:r>
              <a:rPr lang="en-US" dirty="0"/>
              <a:t>vi) Self-help groups	</a:t>
            </a:r>
          </a:p>
          <a:p>
            <a:pPr marL="0" indent="0">
              <a:buNone/>
            </a:pPr>
            <a:r>
              <a:rPr lang="en-US" dirty="0"/>
              <a:t>vii) Government, Semi Government and autonomous Organizations.</a:t>
            </a:r>
          </a:p>
          <a:p>
            <a:pPr marL="0" indent="0">
              <a:buNone/>
            </a:pPr>
            <a:r>
              <a:rPr lang="en-US" dirty="0"/>
              <a:t>viii)	Standing Conference of Public Enterprises (SCOPE)</a:t>
            </a:r>
          </a:p>
          <a:p>
            <a:pPr marL="0" indent="0">
              <a:buNone/>
            </a:pPr>
            <a:r>
              <a:rPr lang="en-US" dirty="0"/>
              <a:t>ix) </a:t>
            </a:r>
            <a:r>
              <a:rPr lang="en-US" dirty="0" err="1"/>
              <a:t>Mahila</a:t>
            </a:r>
            <a:r>
              <a:rPr lang="en-US" dirty="0"/>
              <a:t> </a:t>
            </a:r>
            <a:r>
              <a:rPr lang="en-US" dirty="0" err="1"/>
              <a:t>Mondals</a:t>
            </a:r>
            <a:r>
              <a:rPr lang="en-US" dirty="0"/>
              <a:t>/</a:t>
            </a:r>
            <a:r>
              <a:rPr lang="en-US" dirty="0" err="1"/>
              <a:t>Samitis</a:t>
            </a:r>
            <a:r>
              <a:rPr lang="en-US" dirty="0"/>
              <a:t> and the like Contracted agencies for civil works Professional</a:t>
            </a:r>
          </a:p>
          <a:p>
            <a:pPr marL="0" indent="0">
              <a:buNone/>
            </a:pPr>
            <a:r>
              <a:rPr lang="en-US" dirty="0"/>
              <a:t>Consultancy Organization etc.</a:t>
            </a:r>
          </a:p>
          <a:p>
            <a:pPr marL="0" indent="0">
              <a:buNone/>
            </a:pPr>
            <a:r>
              <a:rPr lang="en-US" dirty="0"/>
              <a:t>	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47204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/>
              <a:t>As per the regulations the company will set aside, for annual CSR activities, an</a:t>
            </a:r>
          </a:p>
          <a:p>
            <a:pPr marL="0" indent="0" algn="just">
              <a:buNone/>
            </a:pPr>
            <a:r>
              <a:rPr lang="en-US" dirty="0"/>
              <a:t>amount equal to 2% of the average net profits of the Company made during the three</a:t>
            </a:r>
          </a:p>
          <a:p>
            <a:pPr marL="0" indent="0" algn="just">
              <a:buNone/>
            </a:pPr>
            <a:r>
              <a:rPr lang="en-US" dirty="0"/>
              <a:t>immediately preceding financial years. Any unutilized CSR allocation fund of a</a:t>
            </a:r>
          </a:p>
          <a:p>
            <a:pPr marL="0" indent="0" algn="just">
              <a:buNone/>
            </a:pPr>
            <a:r>
              <a:rPr lang="en-US" dirty="0"/>
              <a:t>particular year, will be carried forward to the next financial year i.e. the CSR budget</a:t>
            </a:r>
          </a:p>
          <a:p>
            <a:pPr marL="0" indent="0" algn="just">
              <a:buNone/>
            </a:pPr>
            <a:r>
              <a:rPr lang="en-US" dirty="0"/>
              <a:t>will be non lapsable in nature.</a:t>
            </a:r>
          </a:p>
          <a:p>
            <a:pPr marL="0" indent="0" algn="just">
              <a:buNone/>
            </a:pPr>
            <a:r>
              <a:rPr lang="en-US" dirty="0"/>
              <a:t>1</a:t>
            </a:r>
            <a:r>
              <a:rPr lang="en-US" dirty="0" smtClean="0"/>
              <a:t>.</a:t>
            </a:r>
            <a:r>
              <a:rPr lang="en-US" dirty="0"/>
              <a:t> The tax treatment of CSR spent will be in accordance with the Income Tax Act, 1961</a:t>
            </a:r>
          </a:p>
          <a:p>
            <a:pPr marL="0" indent="0" algn="just">
              <a:buNone/>
            </a:pPr>
            <a:r>
              <a:rPr lang="en-US" dirty="0"/>
              <a:t>as may be notified by the central board of Direct taxes.</a:t>
            </a:r>
          </a:p>
          <a:p>
            <a:pPr marL="0" indent="0" algn="just">
              <a:buNone/>
            </a:pPr>
            <a:r>
              <a:rPr lang="en-US" dirty="0"/>
              <a:t> </a:t>
            </a:r>
          </a:p>
          <a:p>
            <a:pPr marL="0" indent="0" algn="just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988806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454107"/>
            <a:ext cx="10554574" cy="363651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As per the regulations the company will set aside, for annual CSR activities, an</a:t>
            </a:r>
          </a:p>
          <a:p>
            <a:pPr marL="0" indent="0">
              <a:buNone/>
            </a:pPr>
            <a:r>
              <a:rPr lang="en-US" dirty="0"/>
              <a:t>amount equal to 2% of the average net profits of the Company made during the three</a:t>
            </a:r>
          </a:p>
          <a:p>
            <a:pPr marL="0" indent="0">
              <a:buNone/>
            </a:pPr>
            <a:r>
              <a:rPr lang="en-US" dirty="0"/>
              <a:t>immediately preceding financial years. Any unutilized CSR allocation fund of a</a:t>
            </a:r>
          </a:p>
          <a:p>
            <a:pPr marL="0" indent="0">
              <a:buNone/>
            </a:pPr>
            <a:r>
              <a:rPr lang="en-US" dirty="0"/>
              <a:t>particular year, will be carried forward to the next financial year i.e. the CSR budget</a:t>
            </a:r>
          </a:p>
          <a:p>
            <a:pPr marL="0" indent="0">
              <a:buNone/>
            </a:pPr>
            <a:r>
              <a:rPr lang="en-US" dirty="0"/>
              <a:t>will be non lapsable in nature.</a:t>
            </a:r>
          </a:p>
          <a:p>
            <a:pPr marL="0" indent="0">
              <a:buNone/>
            </a:pPr>
            <a:r>
              <a:rPr lang="en-US" dirty="0"/>
              <a:t>2. The tax treatment of CSR spent will be in accordance with the Income Tax Act, 1961</a:t>
            </a:r>
          </a:p>
          <a:p>
            <a:pPr marL="0" indent="0">
              <a:buNone/>
            </a:pPr>
            <a:r>
              <a:rPr lang="en-US" dirty="0"/>
              <a:t>as may be notified by the central board of Direct taxes.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099590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Amendments to the policy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066" y="2544258"/>
            <a:ext cx="11128587" cy="363651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 Board of Directors on its own and/or on the recommendation of CSR committee can</a:t>
            </a:r>
          </a:p>
          <a:p>
            <a:pPr marL="0" indent="0">
              <a:buNone/>
            </a:pPr>
            <a:r>
              <a:rPr lang="en-US" dirty="0"/>
              <a:t>amend its policy as and when required deemed fit. Any or all provisions of CSR Policy</a:t>
            </a:r>
          </a:p>
          <a:p>
            <a:pPr marL="0" indent="0">
              <a:buNone/>
            </a:pPr>
            <a:r>
              <a:rPr lang="en-US" dirty="0"/>
              <a:t>would be subjected to revision/amendment in accordance with the regulations on the subject</a:t>
            </a:r>
          </a:p>
          <a:p>
            <a:pPr marL="0" indent="0">
              <a:buNone/>
            </a:pPr>
            <a:r>
              <a:rPr lang="en-US" dirty="0"/>
              <a:t>as may be issued from relevant statutory authorities, from time to time.</a:t>
            </a: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="" xmlns:p14="http://schemas.microsoft.com/office/powerpoint/2010/main" val="34267551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u="sng" dirty="0">
                <a:solidFill>
                  <a:srgbClr val="FFFF00"/>
                </a:solidFill>
                <a:hlinkClick r:id="rId2"/>
              </a:rPr>
              <a:t>www.acaekolkata.org</a:t>
            </a:r>
            <a:endParaRPr lang="en-US" dirty="0">
              <a:solidFill>
                <a:srgbClr val="FFFF00"/>
              </a:solidFill>
            </a:endParaRPr>
          </a:p>
          <a:p>
            <a:pPr lvl="0"/>
            <a:r>
              <a:rPr lang="en-US" u="sng" dirty="0">
                <a:solidFill>
                  <a:srgbClr val="FFFF00"/>
                </a:solidFill>
                <a:hlinkClick r:id="rId3"/>
              </a:rPr>
              <a:t>www.abcaus.in</a:t>
            </a:r>
            <a:endParaRPr lang="en-US" dirty="0">
              <a:solidFill>
                <a:srgbClr val="FFFF00"/>
              </a:solidFill>
            </a:endParaRPr>
          </a:p>
          <a:p>
            <a:pPr lvl="0"/>
            <a:r>
              <a:rPr lang="en-US" u="sng" dirty="0">
                <a:solidFill>
                  <a:srgbClr val="FFFF00"/>
                </a:solidFill>
                <a:hlinkClick r:id="rId4"/>
              </a:rPr>
              <a:t>www.icsi.edu</a:t>
            </a:r>
            <a:endParaRPr lang="en-US" dirty="0">
              <a:solidFill>
                <a:srgbClr val="FFFF00"/>
              </a:solidFill>
            </a:endParaRPr>
          </a:p>
          <a:p>
            <a:pPr lvl="0"/>
            <a:r>
              <a:rPr lang="en-US" u="sng" dirty="0">
                <a:solidFill>
                  <a:srgbClr val="FFFF00"/>
                </a:solidFill>
                <a:hlinkClick r:id="rId5"/>
              </a:rPr>
              <a:t>www.taxguru.in</a:t>
            </a:r>
            <a:endParaRPr lang="en-US" dirty="0">
              <a:solidFill>
                <a:srgbClr val="FFFF00"/>
              </a:solidFill>
            </a:endParaRPr>
          </a:p>
          <a:p>
            <a:pPr lvl="0"/>
            <a:r>
              <a:rPr lang="en-US" u="sng" dirty="0">
                <a:solidFill>
                  <a:srgbClr val="FFFF00"/>
                </a:solidFill>
                <a:hlinkClick r:id="rId6"/>
              </a:rPr>
              <a:t>http://yourfinancebook.com/</a:t>
            </a:r>
            <a:endParaRPr lang="en-US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FF00"/>
              </a:solidFill>
            </a:endParaRPr>
          </a:p>
          <a:p>
            <a:endParaRPr lang="en-US" dirty="0">
              <a:solidFill>
                <a:srgbClr val="FFFF00"/>
              </a:solidFill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39261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You!!!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023205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/>
              <a:t>The term "Corporate Social Responsibility (CSR)" can be referred as corporate initiative to</a:t>
            </a:r>
          </a:p>
          <a:p>
            <a:pPr marL="0" indent="0" algn="just">
              <a:buNone/>
            </a:pPr>
            <a:r>
              <a:rPr lang="en-US" dirty="0"/>
              <a:t>assess and take responsibility for the company's effects on the environment and impact on</a:t>
            </a:r>
          </a:p>
          <a:p>
            <a:pPr marL="0" indent="0" algn="just">
              <a:buNone/>
            </a:pPr>
            <a:r>
              <a:rPr lang="en-US" dirty="0"/>
              <a:t>social welfare. The term generally applies to companies efforts that go beyond what may be</a:t>
            </a:r>
          </a:p>
          <a:p>
            <a:pPr marL="0" indent="0" algn="just">
              <a:buNone/>
            </a:pPr>
            <a:r>
              <a:rPr lang="en-US" dirty="0"/>
              <a:t>required by regulators or environmental protection groups.</a:t>
            </a:r>
          </a:p>
          <a:p>
            <a:pPr marL="0" indent="0" algn="just">
              <a:buNone/>
            </a:pPr>
            <a:r>
              <a:rPr lang="en-US" dirty="0"/>
              <a:t> </a:t>
            </a:r>
          </a:p>
          <a:p>
            <a:pPr marL="0" indent="0" algn="just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718336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135 Applicability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/>
              <a:t>The companies on whom the provisions of the CSR shall be applicable are contained in Sub</a:t>
            </a:r>
          </a:p>
          <a:p>
            <a:pPr marL="0" indent="0" algn="just">
              <a:buNone/>
            </a:pPr>
            <a:r>
              <a:rPr lang="en-US" dirty="0"/>
              <a:t>Section 1 of Section 135 of the Companies Act, 2013. As per the said section, the companies</a:t>
            </a:r>
          </a:p>
          <a:p>
            <a:pPr marL="0" indent="0" algn="just">
              <a:buNone/>
            </a:pPr>
            <a:r>
              <a:rPr lang="en-US" dirty="0"/>
              <a:t>having Net worth of INR 500 </a:t>
            </a:r>
            <a:r>
              <a:rPr lang="en-US" dirty="0" err="1"/>
              <a:t>crore</a:t>
            </a:r>
            <a:r>
              <a:rPr lang="en-US" dirty="0"/>
              <a:t> or more; or Turnover of INR 1000 </a:t>
            </a:r>
            <a:r>
              <a:rPr lang="en-US" dirty="0" err="1"/>
              <a:t>crore</a:t>
            </a:r>
            <a:r>
              <a:rPr lang="en-US" dirty="0"/>
              <a:t> or more; or Net</a:t>
            </a:r>
          </a:p>
          <a:p>
            <a:pPr marL="0" indent="0" algn="just">
              <a:buNone/>
            </a:pPr>
            <a:r>
              <a:rPr lang="en-US" dirty="0"/>
              <a:t>Profit of INR 5 </a:t>
            </a:r>
            <a:r>
              <a:rPr lang="en-US" dirty="0" err="1"/>
              <a:t>crore</a:t>
            </a:r>
            <a:r>
              <a:rPr lang="en-US" dirty="0"/>
              <a:t> or more during any financial year shall be required to constitute a</a:t>
            </a:r>
          </a:p>
          <a:p>
            <a:pPr marL="0" indent="0" algn="just">
              <a:buNone/>
            </a:pPr>
            <a:r>
              <a:rPr lang="en-US" dirty="0"/>
              <a:t>Corporate Social Responsibility Committee of the Board "hereinafter CSR Committee" with</a:t>
            </a:r>
          </a:p>
          <a:p>
            <a:pPr marL="0" indent="0" algn="just">
              <a:buNone/>
            </a:pPr>
            <a:r>
              <a:rPr lang="en-US" dirty="0"/>
              <a:t>effect from 1st April, 2014. The pictorial representation below gives the representation of</a:t>
            </a:r>
          </a:p>
          <a:p>
            <a:pPr marL="0" indent="0" algn="just">
              <a:buNone/>
            </a:pPr>
            <a:r>
              <a:rPr lang="en-US" dirty="0"/>
              <a:t>Section 135 .</a:t>
            </a:r>
          </a:p>
          <a:p>
            <a:pPr marL="0" indent="0" algn="just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378731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imagerId1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9443"/>
          <a:stretch/>
        </p:blipFill>
        <p:spPr bwMode="auto">
          <a:xfrm>
            <a:off x="810000" y="2073499"/>
            <a:ext cx="10571998" cy="43788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979923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287" y="2685927"/>
            <a:ext cx="10554574" cy="363651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dirty="0"/>
              <a:t>Once a company is covered under the ambit of the CSR, it shall be required to comply with</a:t>
            </a:r>
          </a:p>
          <a:p>
            <a:pPr marL="0" indent="0" algn="just">
              <a:buNone/>
            </a:pPr>
            <a:r>
              <a:rPr lang="en-US" dirty="0"/>
              <a:t>the provisions of the CSR. The companies covered under the Sub section 1 of Section 135</a:t>
            </a:r>
          </a:p>
          <a:p>
            <a:pPr marL="0" indent="0" algn="just">
              <a:buNone/>
            </a:pPr>
            <a:r>
              <a:rPr lang="en-US" dirty="0"/>
              <a:t>shall be required to do the following activities:</a:t>
            </a:r>
          </a:p>
          <a:p>
            <a:pPr marL="0" indent="0" algn="just">
              <a:buNone/>
            </a:pPr>
            <a:r>
              <a:rPr lang="en-US" dirty="0"/>
              <a:t> </a:t>
            </a:r>
          </a:p>
          <a:p>
            <a:pPr marL="0" indent="0" algn="just">
              <a:buNone/>
            </a:pPr>
            <a:r>
              <a:rPr lang="en-US" dirty="0"/>
              <a:t>1. As provided under Section 135(1) itself, the companies shall be required to Constitute</a:t>
            </a:r>
          </a:p>
          <a:p>
            <a:pPr marL="0" indent="0" algn="just">
              <a:buNone/>
            </a:pPr>
            <a:r>
              <a:rPr lang="en-US" dirty="0"/>
              <a:t>Corporate Social Responsibility Committee of the Board "hereinafter CSR Committee". The</a:t>
            </a:r>
          </a:p>
          <a:p>
            <a:pPr marL="0" indent="0" algn="just">
              <a:buNone/>
            </a:pPr>
            <a:r>
              <a:rPr lang="en-US" dirty="0"/>
              <a:t>CSR Committee shall be comprised of 3 or more directors, out of which at least one director</a:t>
            </a:r>
          </a:p>
          <a:p>
            <a:pPr marL="0" indent="0" algn="just">
              <a:buNone/>
            </a:pPr>
            <a:r>
              <a:rPr lang="en-US" dirty="0"/>
              <a:t>shall be an independent director.</a:t>
            </a:r>
          </a:p>
          <a:p>
            <a:pPr marL="0" indent="0" algn="just">
              <a:buNone/>
            </a:pPr>
            <a:r>
              <a:rPr lang="en-US" dirty="0"/>
              <a:t> </a:t>
            </a:r>
          </a:p>
          <a:p>
            <a:pPr marL="0" indent="0" algn="just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34278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000" y="2814715"/>
            <a:ext cx="10554574" cy="363651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600" dirty="0"/>
              <a:t>2. The Board's report shall disclose the compositions of the CSR Committee.</a:t>
            </a:r>
          </a:p>
          <a:p>
            <a:pPr marL="0" indent="0" algn="just">
              <a:buNone/>
            </a:pPr>
            <a:r>
              <a:rPr lang="en-US" sz="1600" dirty="0"/>
              <a:t> </a:t>
            </a:r>
          </a:p>
          <a:p>
            <a:pPr marL="0" indent="0" algn="just">
              <a:buNone/>
            </a:pPr>
            <a:r>
              <a:rPr lang="en-US" sz="1600" dirty="0"/>
              <a:t>3. All such companies shall spend, in every financial year, at least two per cent of the average</a:t>
            </a:r>
          </a:p>
          <a:p>
            <a:pPr marL="0" indent="0" algn="just">
              <a:buNone/>
            </a:pPr>
            <a:r>
              <a:rPr lang="en-US" sz="1600" dirty="0"/>
              <a:t>net profits of the company made during the three immediately preceding financial years, in</a:t>
            </a:r>
          </a:p>
          <a:p>
            <a:pPr marL="0" indent="0" algn="just">
              <a:buNone/>
            </a:pPr>
            <a:r>
              <a:rPr lang="en-US" sz="1600" dirty="0"/>
              <a:t>pursuance of its Corporate Social Responsibility Policy. It has been clarified that the average</a:t>
            </a:r>
          </a:p>
          <a:p>
            <a:pPr marL="0" indent="0" algn="just">
              <a:buNone/>
            </a:pPr>
            <a:r>
              <a:rPr lang="en-US" sz="1600" dirty="0"/>
              <a:t>net profits shall be calculated in accordance with the provisions of Section 198 of the</a:t>
            </a:r>
          </a:p>
          <a:p>
            <a:pPr marL="0" indent="0" algn="just">
              <a:buNone/>
            </a:pPr>
            <a:r>
              <a:rPr lang="en-US" sz="1600" dirty="0"/>
              <a:t>Companies Act, 2013. Also, proviso to the Rule provide 3(1) of the CSR Rules that the net</a:t>
            </a:r>
          </a:p>
          <a:p>
            <a:pPr marL="0" indent="0" algn="just">
              <a:buNone/>
            </a:pPr>
            <a:r>
              <a:rPr lang="en-US" sz="1600" dirty="0"/>
              <a:t>worth, turnover or net profit of a foreign company of the Act shall be computed in</a:t>
            </a:r>
          </a:p>
          <a:p>
            <a:pPr marL="0" indent="0" algn="just">
              <a:buNone/>
            </a:pPr>
            <a:r>
              <a:rPr lang="en-US" sz="1600" dirty="0"/>
              <a:t>accordance with balance sheet and profit and loss account of such company prepared in</a:t>
            </a:r>
          </a:p>
          <a:p>
            <a:pPr marL="0" indent="0" algn="just">
              <a:buNone/>
            </a:pPr>
            <a:r>
              <a:rPr lang="en-US" sz="1600" dirty="0"/>
              <a:t>accordance with the provisions of clause (a) of sub-section (1) of section 381 and section 198</a:t>
            </a:r>
          </a:p>
          <a:p>
            <a:pPr marL="0" indent="0" algn="just">
              <a:buNone/>
            </a:pPr>
            <a:r>
              <a:rPr lang="en-US" sz="1600" dirty="0"/>
              <a:t>of the Companies Act, 2013.</a:t>
            </a:r>
          </a:p>
          <a:p>
            <a:pPr marL="0" indent="0" algn="just">
              <a:buNone/>
            </a:pPr>
            <a:r>
              <a:rPr lang="en-US" sz="1600" dirty="0"/>
              <a:t> 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31812438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CSR Committee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408" y="2840473"/>
            <a:ext cx="10554574" cy="36365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/>
              <a:t>The CSR Committee constituted in pursuance of Section 135 of the Companies Act, 2013</a:t>
            </a:r>
          </a:p>
          <a:p>
            <a:pPr marL="0" indent="0">
              <a:buNone/>
            </a:pPr>
            <a:r>
              <a:rPr lang="en-US" sz="1600" dirty="0"/>
              <a:t>shall be required to carry out the following activities:</a:t>
            </a:r>
          </a:p>
          <a:p>
            <a:pPr marL="0" indent="0">
              <a:buNone/>
            </a:pPr>
            <a:r>
              <a:rPr lang="en-US" sz="1600" dirty="0"/>
              <a:t> </a:t>
            </a:r>
          </a:p>
          <a:p>
            <a:pPr marL="0" indent="0">
              <a:buNone/>
            </a:pPr>
            <a:r>
              <a:rPr lang="en-US" sz="1600" dirty="0"/>
              <a:t>a) Formulate and recommend to the Board, a Corporate Social Responsibility Policy which</a:t>
            </a:r>
          </a:p>
          <a:p>
            <a:pPr marL="0" indent="0">
              <a:buNone/>
            </a:pPr>
            <a:r>
              <a:rPr lang="en-US" sz="1600" dirty="0"/>
              <a:t>shall indicate the activities to be undertaken by the company as specified in Schedule VII;</a:t>
            </a:r>
          </a:p>
          <a:p>
            <a:pPr marL="0" indent="0">
              <a:buNone/>
            </a:pPr>
            <a:r>
              <a:rPr lang="en-US" sz="1600" dirty="0"/>
              <a:t> </a:t>
            </a:r>
          </a:p>
          <a:p>
            <a:pPr marL="0" indent="0">
              <a:buNone/>
            </a:pPr>
            <a:r>
              <a:rPr lang="en-US" sz="1600" dirty="0"/>
              <a:t>b) Recommend the amount of expenditure to be incurred on the activities referred to in clause</a:t>
            </a:r>
          </a:p>
          <a:p>
            <a:pPr marL="0" indent="0">
              <a:buNone/>
            </a:pPr>
            <a:r>
              <a:rPr lang="en-US" sz="1600" dirty="0"/>
              <a:t>(a); and</a:t>
            </a:r>
          </a:p>
          <a:p>
            <a:pPr marL="0" indent="0">
              <a:buNone/>
            </a:pPr>
            <a:r>
              <a:rPr lang="en-US" sz="1600" dirty="0"/>
              <a:t> </a:t>
            </a:r>
          </a:p>
          <a:p>
            <a:pPr marL="0" indent="0">
              <a:buNone/>
            </a:pPr>
            <a:r>
              <a:rPr lang="en-US" sz="1600" dirty="0"/>
              <a:t>c) Monitor the Corporate Social Responsibility Policy of the company from time to time.</a:t>
            </a:r>
          </a:p>
          <a:p>
            <a:pPr marL="0" indent="0">
              <a:buNone/>
            </a:pPr>
            <a:r>
              <a:rPr lang="en-US" sz="1600" dirty="0"/>
              <a:t> </a:t>
            </a:r>
          </a:p>
          <a:p>
            <a:pPr marL="0" indent="0">
              <a:buNone/>
            </a:pPr>
            <a:r>
              <a:rPr lang="en-US" sz="1600" dirty="0"/>
              <a:t> 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17687054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377" y="2724564"/>
            <a:ext cx="10554574" cy="36365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/>
              <a:t>This Policy shall be read in line with Section 135 of the Companies Act 2013, Companies</a:t>
            </a:r>
          </a:p>
          <a:p>
            <a:pPr marL="0" indent="0">
              <a:buNone/>
            </a:pPr>
            <a:r>
              <a:rPr lang="en-US" sz="1600" dirty="0"/>
              <a:t>(Corporate Social Responsibility Policy) Rules, 2014 and such other rules, regulations,</a:t>
            </a:r>
          </a:p>
          <a:p>
            <a:pPr marL="0" indent="0">
              <a:buNone/>
            </a:pPr>
            <a:r>
              <a:rPr lang="en-US" sz="1600" dirty="0"/>
              <a:t>circulars, and notifications (collectively referred hereinafter as ‗Regulations‘) as may be</a:t>
            </a:r>
          </a:p>
          <a:p>
            <a:pPr marL="0" indent="0">
              <a:buNone/>
            </a:pPr>
            <a:r>
              <a:rPr lang="en-US" sz="1600" dirty="0"/>
              <a:t>applicable and as amended from time to time and will, inter-alia, provide for the following:</a:t>
            </a:r>
          </a:p>
          <a:p>
            <a:pPr marL="0" indent="0">
              <a:buNone/>
            </a:pPr>
            <a:r>
              <a:rPr lang="en-US" sz="1600" dirty="0"/>
              <a:t> </a:t>
            </a:r>
          </a:p>
          <a:p>
            <a:pPr marL="400050" indent="-400050">
              <a:buFont typeface="+mj-lt"/>
              <a:buAutoNum type="romanUcPeriod"/>
            </a:pPr>
            <a:r>
              <a:rPr lang="en-US" sz="1600" dirty="0"/>
              <a:t>• Establishing a guideline for compliance with the provisions of Regulations to dedicate a</a:t>
            </a:r>
          </a:p>
          <a:p>
            <a:pPr marL="400050" indent="-400050">
              <a:buNone/>
            </a:pPr>
            <a:r>
              <a:rPr lang="en-US" sz="1600" dirty="0" smtClean="0"/>
              <a:t>           percentage</a:t>
            </a:r>
            <a:r>
              <a:rPr lang="en-US" sz="1600" dirty="0"/>
              <a:t> of Company‘s profits for social projects</a:t>
            </a:r>
            <a:r>
              <a:rPr lang="en-US" sz="1600" dirty="0" smtClean="0"/>
              <a:t>.</a:t>
            </a:r>
            <a:r>
              <a:rPr lang="en-US" sz="1600" dirty="0"/>
              <a:t> </a:t>
            </a:r>
          </a:p>
          <a:p>
            <a:pPr marL="400050" indent="-400050">
              <a:buNone/>
            </a:pPr>
            <a:r>
              <a:rPr lang="en-US" sz="1600" dirty="0" smtClean="0">
                <a:solidFill>
                  <a:schemeClr val="accent1"/>
                </a:solidFill>
              </a:rPr>
              <a:t>II </a:t>
            </a:r>
            <a:r>
              <a:rPr lang="en-US" sz="1600" dirty="0" smtClean="0"/>
              <a:t>     •</a:t>
            </a:r>
            <a:r>
              <a:rPr lang="en-US" sz="1600" dirty="0"/>
              <a:t> Ensuring the implementation of CSR initiatives in letter and spirit through appropriate</a:t>
            </a:r>
          </a:p>
          <a:p>
            <a:pPr marL="400050" indent="-400050">
              <a:buNone/>
            </a:pPr>
            <a:r>
              <a:rPr lang="en-US" sz="1600" dirty="0" smtClean="0"/>
              <a:t>       procedures</a:t>
            </a:r>
            <a:r>
              <a:rPr lang="en-US" sz="1600" dirty="0"/>
              <a:t> and </a:t>
            </a:r>
            <a:r>
              <a:rPr lang="en-US" sz="1600" dirty="0" smtClean="0"/>
              <a:t>reporting</a:t>
            </a:r>
            <a:endParaRPr lang="en-US" sz="1600" dirty="0"/>
          </a:p>
          <a:p>
            <a:pPr marL="400050" indent="-400050">
              <a:buNone/>
            </a:pPr>
            <a:r>
              <a:rPr lang="en-US" sz="1600" dirty="0" smtClean="0">
                <a:solidFill>
                  <a:schemeClr val="accent1"/>
                </a:solidFill>
              </a:rPr>
              <a:t>III </a:t>
            </a:r>
            <a:r>
              <a:rPr lang="en-US" sz="1600" dirty="0" smtClean="0"/>
              <a:t>    •</a:t>
            </a:r>
            <a:r>
              <a:rPr lang="en-US" sz="1600" dirty="0"/>
              <a:t> Creating opportunities for employees to participate in socially responsible initiatives</a:t>
            </a:r>
            <a:r>
              <a:rPr lang="en-US" sz="1600" dirty="0" smtClean="0"/>
              <a:t>.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5490872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</a:rPr>
              <a:t>CSR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95300" indent="-495300" algn="just">
              <a:buNone/>
            </a:pPr>
            <a:endParaRPr lang="en-US" b="1" dirty="0">
              <a:latin typeface="Cambria" panose="02040503050406030204" pitchFamily="18" charset="0"/>
            </a:endParaRPr>
          </a:p>
          <a:p>
            <a:pPr marL="495300" indent="-495300" algn="just"/>
            <a:r>
              <a:rPr lang="en-US" dirty="0">
                <a:latin typeface="Cambria" panose="02040503050406030204" pitchFamily="18" charset="0"/>
              </a:rPr>
              <a:t>The CSR committee shall formulate and recommend to the Board, a CSR Policy.  </a:t>
            </a:r>
          </a:p>
          <a:p>
            <a:pPr marL="495300" indent="-495300" algn="just"/>
            <a:r>
              <a:rPr lang="en-US" dirty="0">
                <a:latin typeface="Cambria" panose="02040503050406030204" pitchFamily="18" charset="0"/>
              </a:rPr>
              <a:t>The policy shall indicate the activities to be undertaken by the company as specified in Schedule VII;</a:t>
            </a:r>
          </a:p>
          <a:p>
            <a:pPr marL="495300" indent="-495300" algn="just"/>
            <a:r>
              <a:rPr lang="en-US" dirty="0">
                <a:latin typeface="Cambria" panose="02040503050406030204" pitchFamily="18" charset="0"/>
              </a:rPr>
              <a:t>The CSR Committee shall recommend the amount of expenditure to be incurred on the activities  referred  in CSR Policy</a:t>
            </a:r>
          </a:p>
          <a:p>
            <a:pPr marL="495300" indent="-495300" algn="just"/>
            <a:r>
              <a:rPr lang="en-US" dirty="0">
                <a:latin typeface="Cambria" panose="02040503050406030204" pitchFamily="18" charset="0"/>
              </a:rPr>
              <a:t>The CSR Policy of the company shall be monitored by </a:t>
            </a:r>
            <a:r>
              <a:rPr lang="en-US" dirty="0" smtClean="0">
                <a:latin typeface="Cambria" panose="02040503050406030204" pitchFamily="18" charset="0"/>
              </a:rPr>
              <a:t>CSR committee </a:t>
            </a:r>
            <a:r>
              <a:rPr lang="en-US" dirty="0">
                <a:latin typeface="Cambria" panose="02040503050406030204" pitchFamily="18" charset="0"/>
              </a:rPr>
              <a:t>from time  to time.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6561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117</TotalTime>
  <Words>130</Words>
  <Application>Microsoft Office PowerPoint</Application>
  <PresentationFormat>Custom</PresentationFormat>
  <Paragraphs>129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Quotable</vt:lpstr>
      <vt:lpstr>Topic:- CSR Laws &amp; Regulations Section 135 (CSR)</vt:lpstr>
      <vt:lpstr>CSR</vt:lpstr>
      <vt:lpstr>Section 135 Applicability </vt:lpstr>
      <vt:lpstr>Continue…</vt:lpstr>
      <vt:lpstr>Continue…</vt:lpstr>
      <vt:lpstr>Continue…</vt:lpstr>
      <vt:lpstr>Role of CSR Committee</vt:lpstr>
      <vt:lpstr>OBJECTIVES </vt:lpstr>
      <vt:lpstr>CSR Policy</vt:lpstr>
      <vt:lpstr>Administration of CSR Projects</vt:lpstr>
      <vt:lpstr>Implementation </vt:lpstr>
      <vt:lpstr>Continue…</vt:lpstr>
      <vt:lpstr>FUNDING</vt:lpstr>
      <vt:lpstr>Continue…</vt:lpstr>
      <vt:lpstr>Amendments to the policy</vt:lpstr>
      <vt:lpstr>Reference </vt:lpstr>
      <vt:lpstr>Thank You!!!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135 (CSR)</dc:title>
  <dc:creator>asish june</dc:creator>
  <cp:lastModifiedBy>admin</cp:lastModifiedBy>
  <cp:revision>16</cp:revision>
  <dcterms:created xsi:type="dcterms:W3CDTF">2017-01-13T17:50:20Z</dcterms:created>
  <dcterms:modified xsi:type="dcterms:W3CDTF">2019-11-30T06:38:53Z</dcterms:modified>
</cp:coreProperties>
</file>