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4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6A9AA21-2EC1-48E2-A6B7-2C390B98EA80}" type="datetimeFigureOut">
              <a:rPr lang="en-US" smtClean="0"/>
              <a:pPr/>
              <a:t>11/29/2019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77AE040-605E-48F0-BD0A-EF3AF3A067E3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Kinemacolor" TargetMode="External"/><Relationship Id="rId3" Type="http://schemas.openxmlformats.org/officeDocument/2006/relationships/hyperlink" Target="http://en.wikipedia.org/wiki/Documentary_film" TargetMode="External"/><Relationship Id="rId7" Type="http://schemas.openxmlformats.org/officeDocument/2006/relationships/hyperlink" Target="http://en.wikipedia.org/wiki/First_Nations" TargetMode="External"/><Relationship Id="rId2" Type="http://schemas.openxmlformats.org/officeDocument/2006/relationships/hyperlink" Target="http://en.wikipedia.org/wiki/Travelogue_(films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Exoticism" TargetMode="External"/><Relationship Id="rId5" Type="http://schemas.openxmlformats.org/officeDocument/2006/relationships/hyperlink" Target="http://en.wikipedia.org/wiki/Primitivism" TargetMode="External"/><Relationship Id="rId4" Type="http://schemas.openxmlformats.org/officeDocument/2006/relationships/hyperlink" Target="http://en.wikipedia.org/wiki/In_the_Land_of_the_Head_Hunters" TargetMode="External"/><Relationship Id="rId9" Type="http://schemas.openxmlformats.org/officeDocument/2006/relationships/hyperlink" Target="http://en.wikipedia.org/wiki/Prizma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oviet_Union" TargetMode="External"/><Relationship Id="rId2" Type="http://schemas.openxmlformats.org/officeDocument/2006/relationships/hyperlink" Target="http://en.wikipedia.org/wiki/Dziga_Verto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Newsreel" TargetMode="External"/><Relationship Id="rId4" Type="http://schemas.openxmlformats.org/officeDocument/2006/relationships/hyperlink" Target="http://en.wikipedia.org/wiki/Kino-Pravda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Luis_Bu&#241;uel" TargetMode="External"/><Relationship Id="rId3" Type="http://schemas.openxmlformats.org/officeDocument/2006/relationships/hyperlink" Target="http://en.wikipedia.org/wiki/Leni_Riefenstahl" TargetMode="External"/><Relationship Id="rId7" Type="http://schemas.openxmlformats.org/officeDocument/2006/relationships/hyperlink" Target="http://en.wikipedia.org/wiki/Borinage" TargetMode="External"/><Relationship Id="rId2" Type="http://schemas.openxmlformats.org/officeDocument/2006/relationships/hyperlink" Target="http://en.wikipedia.org/wiki/Propaganda_fil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Henri_Storck" TargetMode="External"/><Relationship Id="rId5" Type="http://schemas.openxmlformats.org/officeDocument/2006/relationships/hyperlink" Target="http://en.wikipedia.org/wiki/Joris_Ivens" TargetMode="External"/><Relationship Id="rId10" Type="http://schemas.openxmlformats.org/officeDocument/2006/relationships/hyperlink" Target="http://en.wikipedia.org/wiki/Land_Without_Bread" TargetMode="External"/><Relationship Id="rId4" Type="http://schemas.openxmlformats.org/officeDocument/2006/relationships/hyperlink" Target="http://en.wikipedia.org/wiki/Triumph_of_the_Will" TargetMode="External"/><Relationship Id="rId9" Type="http://schemas.openxmlformats.org/officeDocument/2006/relationships/hyperlink" Target="http://en.wikipedia.org/wiki/Surrealis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Direct_Cinema" TargetMode="External"/><Relationship Id="rId7" Type="http://schemas.openxmlformats.org/officeDocument/2006/relationships/hyperlink" Target="http://en.wikipedia.org/wiki/Quebec" TargetMode="External"/><Relationship Id="rId2" Type="http://schemas.openxmlformats.org/officeDocument/2006/relationships/hyperlink" Target="http://en.wikipedia.org/wiki/Cin&#233;ma_v&#233;rit&#233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Latin_America" TargetMode="External"/><Relationship Id="rId5" Type="http://schemas.openxmlformats.org/officeDocument/2006/relationships/hyperlink" Target="http://en.wikipedia.org/wiki/Capitalism" TargetMode="External"/><Relationship Id="rId4" Type="http://schemas.openxmlformats.org/officeDocument/2006/relationships/hyperlink" Target="http://en.wikipedia.org/wiki/Neocolonialis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Baraka" TargetMode="External"/><Relationship Id="rId2" Type="http://schemas.openxmlformats.org/officeDocument/2006/relationships/hyperlink" Target="http://en.wikipedia.org/wiki/Qatsi_trilogy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m_stock" TargetMode="External"/><Relationship Id="rId7" Type="http://schemas.openxmlformats.org/officeDocument/2006/relationships/hyperlink" Target="http://en.wikipedia.org/wiki/Television_series" TargetMode="External"/><Relationship Id="rId2" Type="http://schemas.openxmlformats.org/officeDocument/2006/relationships/hyperlink" Target="http://en.wikipedia.org/wiki/Documen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Direct-to-video" TargetMode="External"/><Relationship Id="rId5" Type="http://schemas.openxmlformats.org/officeDocument/2006/relationships/hyperlink" Target="http://en.wikipedia.org/wiki/New_media" TargetMode="External"/><Relationship Id="rId4" Type="http://schemas.openxmlformats.org/officeDocument/2006/relationships/hyperlink" Target="http://en.wikipedia.org/wiki/Vide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actual_film" TargetMode="External"/><Relationship Id="rId2" Type="http://schemas.openxmlformats.org/officeDocument/2006/relationships/hyperlink" Target="http://en.wikipedia.org/wiki/Pare_Lorentz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omania" TargetMode="External"/><Relationship Id="rId2" Type="http://schemas.openxmlformats.org/officeDocument/2006/relationships/hyperlink" Target="http://en.wikipedia.org/w/index.php?title=Wictionary:_travelogue&amp;action=edit&amp;redlink=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Neurology" TargetMode="External"/><Relationship Id="rId4" Type="http://schemas.openxmlformats.org/officeDocument/2006/relationships/hyperlink" Target="http://en.wikipedia.org/wiki/Gheorghe_Marinesc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Social work and communication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DOCUMENTARY</a:t>
            </a:r>
            <a:endParaRPr lang="en-I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THROUGH AGES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1900-1920</a:t>
            </a:r>
          </a:p>
          <a:p>
            <a:r>
              <a:rPr lang="en-IN" sz="2200" u="sng" dirty="0" smtClean="0">
                <a:hlinkClick r:id="rId2"/>
              </a:rPr>
              <a:t>Travelogue films</a:t>
            </a:r>
            <a:r>
              <a:rPr lang="en-IN" sz="2200" dirty="0" smtClean="0"/>
              <a:t> were very popular in the early part of the 20th century. Some were known as "</a:t>
            </a:r>
            <a:r>
              <a:rPr lang="en-IN" sz="2200" dirty="0" err="1" smtClean="0"/>
              <a:t>scenics</a:t>
            </a:r>
            <a:r>
              <a:rPr lang="en-IN" sz="2200" dirty="0" smtClean="0"/>
              <a:t>". </a:t>
            </a:r>
            <a:r>
              <a:rPr lang="en-IN" sz="2200" dirty="0" err="1" smtClean="0"/>
              <a:t>Scenics</a:t>
            </a:r>
            <a:r>
              <a:rPr lang="en-IN" sz="2200" dirty="0" smtClean="0"/>
              <a:t> were among the most popular sort of films at the time.</a:t>
            </a:r>
            <a:r>
              <a:rPr lang="en-IN" sz="2200" u="sng" dirty="0" smtClean="0">
                <a:hlinkClick r:id="rId3"/>
              </a:rPr>
              <a:t>[10]</a:t>
            </a:r>
            <a:r>
              <a:rPr lang="en-IN" sz="2200" dirty="0" smtClean="0"/>
              <a:t> An important early film to move beyond the concept of the scenic was </a:t>
            </a:r>
            <a:r>
              <a:rPr lang="en-IN" sz="2200" u="sng" dirty="0" smtClean="0">
                <a:hlinkClick r:id="rId4"/>
              </a:rPr>
              <a:t>In the Land of the Head Hunters</a:t>
            </a:r>
            <a:r>
              <a:rPr lang="en-IN" sz="2200" dirty="0" smtClean="0"/>
              <a:t> (1914), which embraced </a:t>
            </a:r>
            <a:r>
              <a:rPr lang="en-IN" sz="2200" u="sng" dirty="0" smtClean="0">
                <a:hlinkClick r:id="rId5"/>
              </a:rPr>
              <a:t>primitivism</a:t>
            </a:r>
            <a:r>
              <a:rPr lang="en-IN" sz="2200" dirty="0" smtClean="0"/>
              <a:t> and </a:t>
            </a:r>
            <a:r>
              <a:rPr lang="en-IN" sz="2200" u="sng" dirty="0" smtClean="0">
                <a:hlinkClick r:id="rId6"/>
              </a:rPr>
              <a:t>exoticism</a:t>
            </a:r>
            <a:r>
              <a:rPr lang="en-IN" sz="2200" dirty="0" smtClean="0"/>
              <a:t> in a staged story presented as truthful re-enactments of the life of </a:t>
            </a:r>
            <a:r>
              <a:rPr lang="en-IN" sz="2200" u="sng" dirty="0" smtClean="0">
                <a:hlinkClick r:id="rId7"/>
              </a:rPr>
              <a:t>Native Americans</a:t>
            </a:r>
            <a:r>
              <a:rPr lang="en-IN" sz="2200" dirty="0" smtClean="0"/>
              <a:t>.</a:t>
            </a:r>
          </a:p>
          <a:p>
            <a:r>
              <a:rPr lang="en-IN" sz="2200" dirty="0" smtClean="0"/>
              <a:t>Early </a:t>
            </a:r>
            <a:r>
              <a:rPr lang="en-IN" sz="2200" dirty="0" err="1" smtClean="0"/>
              <a:t>color</a:t>
            </a:r>
            <a:r>
              <a:rPr lang="en-IN" sz="2200" dirty="0" smtClean="0"/>
              <a:t> motion picture processes such as </a:t>
            </a:r>
            <a:r>
              <a:rPr lang="en-IN" sz="2200" u="sng" dirty="0" err="1" smtClean="0">
                <a:hlinkClick r:id="rId8"/>
              </a:rPr>
              <a:t>Kinemacolor</a:t>
            </a:r>
            <a:r>
              <a:rPr lang="en-IN" sz="2200" dirty="0" smtClean="0"/>
              <a:t> and </a:t>
            </a:r>
            <a:r>
              <a:rPr lang="en-IN" sz="2200" u="sng" dirty="0" err="1" smtClean="0">
                <a:hlinkClick r:id="rId9"/>
              </a:rPr>
              <a:t>Prizmacolor</a:t>
            </a:r>
            <a:r>
              <a:rPr lang="en-IN" sz="2200" dirty="0" smtClean="0"/>
              <a:t> used travelogues to promote the new </a:t>
            </a:r>
            <a:r>
              <a:rPr lang="en-IN" sz="2200" dirty="0" err="1" smtClean="0"/>
              <a:t>color</a:t>
            </a:r>
            <a:r>
              <a:rPr lang="en-IN" sz="2200" dirty="0" smtClean="0"/>
              <a:t> process.</a:t>
            </a:r>
            <a:endParaRPr lang="en-IN" sz="2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THROUGH AGES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1920s</a:t>
            </a:r>
          </a:p>
          <a:p>
            <a:r>
              <a:rPr lang="en-IN" dirty="0" smtClean="0"/>
              <a:t>Romanticism</a:t>
            </a:r>
          </a:p>
          <a:p>
            <a:r>
              <a:rPr lang="en-IN" sz="2000" dirty="0" smtClean="0"/>
              <a:t>documentary film embraced </a:t>
            </a:r>
            <a:r>
              <a:rPr lang="en-IN" sz="2000" u="sng" dirty="0" smtClean="0"/>
              <a:t>romanticism</a:t>
            </a:r>
            <a:r>
              <a:rPr lang="en-IN" sz="2000" dirty="0" smtClean="0"/>
              <a:t> in 1920’s; Flaherty went on to film a number of heavily staged romantic films, usually showing how his subjects would have lived 100 years earlier and not how they lived right then. </a:t>
            </a:r>
          </a:p>
          <a:p>
            <a:endParaRPr lang="en-IN" dirty="0" smtClean="0"/>
          </a:p>
          <a:p>
            <a:r>
              <a:rPr lang="en-IN" dirty="0" smtClean="0"/>
              <a:t>The city symphony</a:t>
            </a:r>
          </a:p>
          <a:p>
            <a:r>
              <a:rPr lang="en-IN" sz="2000" dirty="0" smtClean="0"/>
              <a:t>The continental, or realist, tradition focused on humans within human-made environments, and included the so-called "city symphony" films </a:t>
            </a:r>
            <a:endParaRPr lang="en-IN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THROUGH AGES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Kino-Pravda</a:t>
            </a:r>
            <a:endParaRPr lang="en-IN" sz="2000" dirty="0" smtClean="0"/>
          </a:p>
          <a:p>
            <a:r>
              <a:rPr lang="en-IN" sz="2000" u="sng" dirty="0" err="1" smtClean="0">
                <a:hlinkClick r:id="rId2"/>
              </a:rPr>
              <a:t>Dziga</a:t>
            </a:r>
            <a:r>
              <a:rPr lang="en-IN" sz="2000" u="sng" dirty="0" smtClean="0">
                <a:hlinkClick r:id="rId2"/>
              </a:rPr>
              <a:t> </a:t>
            </a:r>
            <a:r>
              <a:rPr lang="en-IN" sz="2000" u="sng" dirty="0" err="1" smtClean="0">
                <a:hlinkClick r:id="rId2"/>
              </a:rPr>
              <a:t>Vertov</a:t>
            </a:r>
            <a:r>
              <a:rPr lang="en-IN" sz="2000" dirty="0" smtClean="0"/>
              <a:t> was central to the </a:t>
            </a:r>
            <a:r>
              <a:rPr lang="en-IN" sz="2000" u="sng" dirty="0" smtClean="0">
                <a:hlinkClick r:id="rId3"/>
              </a:rPr>
              <a:t>Soviet</a:t>
            </a:r>
            <a:r>
              <a:rPr lang="en-IN" sz="2000" dirty="0" smtClean="0"/>
              <a:t> </a:t>
            </a:r>
            <a:r>
              <a:rPr lang="en-IN" sz="2000" u="sng" dirty="0" smtClean="0">
                <a:hlinkClick r:id="rId4"/>
              </a:rPr>
              <a:t>Kino-Pravda</a:t>
            </a:r>
            <a:r>
              <a:rPr lang="en-IN" sz="2000" dirty="0" smtClean="0"/>
              <a:t> (literally, "cinema truth") newsreel series of the 1920s. </a:t>
            </a:r>
            <a:r>
              <a:rPr lang="en-IN" sz="2000" dirty="0" err="1" smtClean="0"/>
              <a:t>Vertov</a:t>
            </a:r>
            <a:r>
              <a:rPr lang="en-IN" sz="2000" dirty="0" smtClean="0"/>
              <a:t> believed the camera — with its varied lenses, shot-counter shot editing, time-lapse, ability to slow motion, stop motion and fast-motion — could render reality more accurately than the human eye, and made a film philosophy out of it.</a:t>
            </a:r>
          </a:p>
          <a:p>
            <a:r>
              <a:rPr lang="en-IN" dirty="0" smtClean="0"/>
              <a:t>Newsreel tradition</a:t>
            </a:r>
          </a:p>
          <a:p>
            <a:r>
              <a:rPr lang="en-IN" sz="2000" dirty="0" smtClean="0"/>
              <a:t>The </a:t>
            </a:r>
            <a:r>
              <a:rPr lang="en-IN" sz="2000" u="sng" dirty="0" smtClean="0">
                <a:hlinkClick r:id="rId5"/>
              </a:rPr>
              <a:t>newsreel</a:t>
            </a:r>
            <a:r>
              <a:rPr lang="en-IN" sz="2000" dirty="0" smtClean="0"/>
              <a:t> tradition is important in documentary film; newsreels were also sometimes staged but were usually re-enactments of events that had already happened, not attempts to steer events as they were in the process of happening</a:t>
            </a:r>
            <a:endParaRPr lang="en-IN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THROUGH AGES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1920s-1940s</a:t>
            </a:r>
          </a:p>
          <a:p>
            <a:endParaRPr lang="en-IN" sz="2000" dirty="0" smtClean="0"/>
          </a:p>
          <a:p>
            <a:r>
              <a:rPr lang="en-IN" sz="2000" dirty="0" smtClean="0"/>
              <a:t>The propagandist tradition consists of films made with the explicit purpose of persuading an audience of a point.</a:t>
            </a:r>
          </a:p>
          <a:p>
            <a:endParaRPr lang="en-IN" sz="2000" dirty="0" smtClean="0"/>
          </a:p>
          <a:p>
            <a:endParaRPr lang="en-IN" sz="2000" dirty="0" smtClean="0"/>
          </a:p>
          <a:p>
            <a:r>
              <a:rPr lang="en-IN" sz="2000" dirty="0" smtClean="0"/>
              <a:t>One of the most notorious </a:t>
            </a:r>
            <a:r>
              <a:rPr lang="en-IN" sz="2000" u="sng" dirty="0" smtClean="0">
                <a:hlinkClick r:id="rId2"/>
              </a:rPr>
              <a:t>propaganda films</a:t>
            </a:r>
            <a:r>
              <a:rPr lang="en-IN" sz="2000" dirty="0" smtClean="0"/>
              <a:t> is </a:t>
            </a:r>
            <a:r>
              <a:rPr lang="en-IN" sz="2000" u="sng" dirty="0" err="1" smtClean="0">
                <a:hlinkClick r:id="rId3"/>
              </a:rPr>
              <a:t>Leni</a:t>
            </a:r>
            <a:r>
              <a:rPr lang="en-IN" sz="2000" u="sng" dirty="0" smtClean="0">
                <a:hlinkClick r:id="rId3"/>
              </a:rPr>
              <a:t> Riefenstahl</a:t>
            </a:r>
            <a:r>
              <a:rPr lang="en-IN" sz="2000" dirty="0" smtClean="0"/>
              <a:t>'s film </a:t>
            </a:r>
            <a:r>
              <a:rPr lang="en-IN" sz="2000" u="sng" dirty="0" smtClean="0">
                <a:hlinkClick r:id="rId4"/>
              </a:rPr>
              <a:t>Triumph of the Will</a:t>
            </a:r>
            <a:r>
              <a:rPr lang="en-IN" sz="2000" dirty="0" smtClean="0"/>
              <a:t> (1935). Leftist filmmakers </a:t>
            </a:r>
            <a:r>
              <a:rPr lang="en-IN" sz="2000" u="sng" dirty="0" err="1" smtClean="0">
                <a:hlinkClick r:id="rId5"/>
              </a:rPr>
              <a:t>Joris</a:t>
            </a:r>
            <a:r>
              <a:rPr lang="en-IN" sz="2000" u="sng" dirty="0" smtClean="0">
                <a:hlinkClick r:id="rId5"/>
              </a:rPr>
              <a:t> </a:t>
            </a:r>
            <a:r>
              <a:rPr lang="en-IN" sz="2000" u="sng" dirty="0" err="1" smtClean="0">
                <a:hlinkClick r:id="rId5"/>
              </a:rPr>
              <a:t>Ivens</a:t>
            </a:r>
            <a:r>
              <a:rPr lang="en-IN" sz="2000" dirty="0" smtClean="0"/>
              <a:t> and </a:t>
            </a:r>
            <a:r>
              <a:rPr lang="en-IN" sz="2000" u="sng" dirty="0" smtClean="0">
                <a:hlinkClick r:id="rId6"/>
              </a:rPr>
              <a:t>Henri </a:t>
            </a:r>
            <a:r>
              <a:rPr lang="en-IN" sz="2000" u="sng" dirty="0" err="1" smtClean="0">
                <a:hlinkClick r:id="rId6"/>
              </a:rPr>
              <a:t>Storck</a:t>
            </a:r>
            <a:r>
              <a:rPr lang="en-IN" sz="2000" dirty="0" smtClean="0"/>
              <a:t> directed </a:t>
            </a:r>
            <a:r>
              <a:rPr lang="en-IN" sz="2000" u="sng" dirty="0" err="1" smtClean="0">
                <a:hlinkClick r:id="rId7"/>
              </a:rPr>
              <a:t>Borinage</a:t>
            </a:r>
            <a:r>
              <a:rPr lang="en-IN" sz="2000" dirty="0" smtClean="0"/>
              <a:t> (1931) about the Belgian coal mining region. </a:t>
            </a:r>
            <a:r>
              <a:rPr lang="en-IN" sz="2000" u="sng" dirty="0" smtClean="0">
                <a:hlinkClick r:id="rId8"/>
              </a:rPr>
              <a:t>Luis </a:t>
            </a:r>
            <a:r>
              <a:rPr lang="en-IN" sz="2000" u="sng" dirty="0" err="1" smtClean="0">
                <a:hlinkClick r:id="rId8"/>
              </a:rPr>
              <a:t>Buñuel</a:t>
            </a:r>
            <a:r>
              <a:rPr lang="en-IN" sz="2000" dirty="0" smtClean="0"/>
              <a:t> directed a "</a:t>
            </a:r>
            <a:r>
              <a:rPr lang="en-IN" sz="2000" u="sng" dirty="0" smtClean="0">
                <a:hlinkClick r:id="rId9"/>
              </a:rPr>
              <a:t>surrealist</a:t>
            </a:r>
            <a:r>
              <a:rPr lang="en-IN" sz="2000" dirty="0" smtClean="0"/>
              <a:t>" documentary </a:t>
            </a:r>
            <a:r>
              <a:rPr lang="en-IN" sz="2000" u="sng" dirty="0" smtClean="0">
                <a:hlinkClick r:id="rId10"/>
              </a:rPr>
              <a:t>Las </a:t>
            </a:r>
            <a:r>
              <a:rPr lang="en-IN" sz="2000" u="sng" dirty="0" err="1" smtClean="0">
                <a:hlinkClick r:id="rId10"/>
              </a:rPr>
              <a:t>Hurdes</a:t>
            </a:r>
            <a:r>
              <a:rPr lang="en-IN" sz="2000" dirty="0" smtClean="0"/>
              <a:t> (1933).</a:t>
            </a:r>
          </a:p>
          <a:p>
            <a:endParaRPr lang="en-US" sz="2000" dirty="0" smtClean="0"/>
          </a:p>
          <a:p>
            <a:endParaRPr lang="en-IN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THROUGH AGES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1950s-1970s</a:t>
            </a:r>
          </a:p>
          <a:p>
            <a:r>
              <a:rPr lang="en-IN" dirty="0" err="1" smtClean="0"/>
              <a:t>Cinéma-vérité</a:t>
            </a:r>
            <a:endParaRPr lang="en-IN" dirty="0" smtClean="0"/>
          </a:p>
          <a:p>
            <a:r>
              <a:rPr lang="en-IN" sz="2000" u="sng" dirty="0" err="1" smtClean="0">
                <a:hlinkClick r:id="rId2"/>
              </a:rPr>
              <a:t>Cinéma</a:t>
            </a:r>
            <a:r>
              <a:rPr lang="en-IN" sz="2000" u="sng" dirty="0" smtClean="0">
                <a:hlinkClick r:id="rId2"/>
              </a:rPr>
              <a:t> </a:t>
            </a:r>
            <a:r>
              <a:rPr lang="en-IN" sz="2000" u="sng" dirty="0" err="1" smtClean="0">
                <a:hlinkClick r:id="rId2"/>
              </a:rPr>
              <a:t>vérité</a:t>
            </a:r>
            <a:r>
              <a:rPr lang="en-IN" sz="2000" dirty="0" smtClean="0"/>
              <a:t> (or the closely related </a:t>
            </a:r>
            <a:r>
              <a:rPr lang="en-IN" sz="2000" u="sng" dirty="0" smtClean="0">
                <a:hlinkClick r:id="rId3"/>
              </a:rPr>
              <a:t>direct cinema</a:t>
            </a:r>
            <a:r>
              <a:rPr lang="en-IN" sz="2000" dirty="0" smtClean="0"/>
              <a:t>) was dependent on some technical advances in order to exist: light, quiet and reliable cameras, and portable sync sound.</a:t>
            </a:r>
          </a:p>
          <a:p>
            <a:r>
              <a:rPr lang="en-IN" sz="2000" dirty="0" err="1" smtClean="0"/>
              <a:t>Cinéma</a:t>
            </a:r>
            <a:r>
              <a:rPr lang="en-IN" sz="2000" dirty="0" smtClean="0"/>
              <a:t> </a:t>
            </a:r>
            <a:r>
              <a:rPr lang="en-IN" sz="2000" dirty="0" err="1" smtClean="0"/>
              <a:t>vérité</a:t>
            </a:r>
            <a:r>
              <a:rPr lang="en-IN" sz="2000" dirty="0" smtClean="0"/>
              <a:t> and similar documentary traditions can thus be seen, in a broader perspective, as a reaction against studio-based film production constraints.</a:t>
            </a:r>
            <a:endParaRPr lang="en-US" sz="2000" dirty="0" smtClean="0"/>
          </a:p>
          <a:p>
            <a:r>
              <a:rPr lang="en-IN" dirty="0" smtClean="0"/>
              <a:t>Political weapons</a:t>
            </a:r>
          </a:p>
          <a:p>
            <a:r>
              <a:rPr lang="en-IN" sz="2000" dirty="0" smtClean="0"/>
              <a:t>In the 1960s and 1970s, documentary film was often conceived as a political weapon against </a:t>
            </a:r>
            <a:r>
              <a:rPr lang="en-IN" sz="2000" u="sng" dirty="0" err="1" smtClean="0">
                <a:hlinkClick r:id="rId4"/>
              </a:rPr>
              <a:t>neocolonialism</a:t>
            </a:r>
            <a:r>
              <a:rPr lang="en-IN" sz="2000" dirty="0" smtClean="0"/>
              <a:t> and </a:t>
            </a:r>
            <a:r>
              <a:rPr lang="en-IN" sz="2000" u="sng" dirty="0" smtClean="0">
                <a:hlinkClick r:id="rId5"/>
              </a:rPr>
              <a:t>capitalism</a:t>
            </a:r>
            <a:r>
              <a:rPr lang="en-IN" sz="2000" dirty="0" smtClean="0"/>
              <a:t> in general, especially in </a:t>
            </a:r>
            <a:r>
              <a:rPr lang="en-IN" sz="2000" u="sng" dirty="0" smtClean="0">
                <a:hlinkClick r:id="rId6"/>
              </a:rPr>
              <a:t>Latin America</a:t>
            </a:r>
            <a:r>
              <a:rPr lang="en-IN" sz="2000" dirty="0" smtClean="0"/>
              <a:t>, but also in a changing </a:t>
            </a:r>
            <a:r>
              <a:rPr lang="en-IN" sz="2000" u="sng" dirty="0" smtClean="0">
                <a:hlinkClick r:id="rId7"/>
              </a:rPr>
              <a:t>Quebec</a:t>
            </a:r>
            <a:r>
              <a:rPr lang="en-IN" sz="2000" dirty="0" smtClean="0"/>
              <a:t> society</a:t>
            </a:r>
            <a:endParaRPr lang="en-IN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THROUGH AGES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Modern documentaries</a:t>
            </a:r>
            <a:endParaRPr lang="en-IN" sz="2000" dirty="0" smtClean="0"/>
          </a:p>
          <a:p>
            <a:r>
              <a:rPr lang="en-IN" sz="2000" dirty="0" smtClean="0"/>
              <a:t>Compared to dramatic narrative films, documentaries typically have far lower budgets which makes them attractive to film companies because even a limited theatrical release can be highly profitable.</a:t>
            </a:r>
          </a:p>
          <a:p>
            <a:r>
              <a:rPr lang="en-IN" sz="2000" dirty="0" smtClean="0"/>
              <a:t>The nature of documentary films has changed in the past 20 years from the cinema </a:t>
            </a:r>
            <a:r>
              <a:rPr lang="en-IN" sz="2000" dirty="0" err="1" smtClean="0"/>
              <a:t>verité</a:t>
            </a:r>
            <a:r>
              <a:rPr lang="en-IN" sz="2000" dirty="0" smtClean="0"/>
              <a:t> tradition</a:t>
            </a:r>
          </a:p>
          <a:p>
            <a:r>
              <a:rPr lang="en-IN" dirty="0" smtClean="0"/>
              <a:t>Documentaries without words</a:t>
            </a:r>
          </a:p>
          <a:p>
            <a:r>
              <a:rPr lang="en-IN" sz="2000" dirty="0" smtClean="0"/>
              <a:t>From 1982 the </a:t>
            </a:r>
            <a:r>
              <a:rPr lang="en-IN" sz="2000" u="sng" dirty="0" err="1" smtClean="0">
                <a:hlinkClick r:id="rId2"/>
              </a:rPr>
              <a:t>Qatsi</a:t>
            </a:r>
            <a:r>
              <a:rPr lang="en-IN" sz="2000" u="sng" dirty="0" smtClean="0">
                <a:hlinkClick r:id="rId2"/>
              </a:rPr>
              <a:t> trilogy</a:t>
            </a:r>
            <a:r>
              <a:rPr lang="en-IN" sz="2000" dirty="0" smtClean="0"/>
              <a:t> and the </a:t>
            </a:r>
            <a:r>
              <a:rPr lang="en-IN" sz="2000" dirty="0" err="1" smtClean="0"/>
              <a:t>simillar</a:t>
            </a:r>
            <a:r>
              <a:rPr lang="en-IN" sz="2000" dirty="0" smtClean="0"/>
              <a:t> </a:t>
            </a:r>
            <a:r>
              <a:rPr lang="en-IN" sz="2000" u="sng" dirty="0" smtClean="0">
                <a:hlinkClick r:id="rId3"/>
              </a:rPr>
              <a:t>Baraka</a:t>
            </a:r>
            <a:r>
              <a:rPr lang="en-IN" sz="2000" dirty="0" smtClean="0"/>
              <a:t> has been popular from unique experimental film </a:t>
            </a:r>
            <a:r>
              <a:rPr lang="en-IN" sz="2000" dirty="0" err="1" smtClean="0"/>
              <a:t>stlye</a:t>
            </a:r>
            <a:r>
              <a:rPr lang="en-IN" sz="2000" dirty="0" smtClean="0"/>
              <a:t> that used documentaries. The visual tone poems contain neither dialogue nor a vocalized narration: its tone is set by the juxtaposition of images and music</a:t>
            </a:r>
            <a:endParaRPr lang="en-IN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Documentaries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Documentaries like Daughter , Water , Mathru Bhoomi  have evoked a sense of critical thinking in us and we have got to know the other perspective of things and thereby consciencetizing us.</a:t>
            </a:r>
          </a:p>
          <a:p>
            <a:r>
              <a:rPr lang="en-US" dirty="0" smtClean="0"/>
              <a:t>It is a medium through which we can communicate change and involve people in this change.</a:t>
            </a:r>
          </a:p>
          <a:p>
            <a:endParaRPr lang="en-US" dirty="0" smtClean="0"/>
          </a:p>
          <a:p>
            <a:endParaRPr lang="en-IN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285992"/>
            <a:ext cx="8229600" cy="1143000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I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WORK	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According to </a:t>
            </a:r>
            <a:r>
              <a:rPr lang="en-US" dirty="0" err="1" smtClean="0"/>
              <a:t>Stroupe</a:t>
            </a:r>
            <a:r>
              <a:rPr lang="en-US" dirty="0" smtClean="0"/>
              <a:t> 1966 “ Social work is an art of bringing various resources to bare on individuals groups and community by application of scientific method to help people to help themselves “</a:t>
            </a:r>
          </a:p>
          <a:p>
            <a:endParaRPr lang="en-US" dirty="0" smtClean="0"/>
          </a:p>
          <a:p>
            <a:r>
              <a:rPr lang="en-US" dirty="0" smtClean="0"/>
              <a:t>Helping people to help themselves </a:t>
            </a:r>
            <a:endParaRPr lang="en-I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According to Keith Davis “ Communication is a process of passing information and understanding from one person to another.</a:t>
            </a:r>
          </a:p>
          <a:p>
            <a:endParaRPr lang="en-US" dirty="0" smtClean="0"/>
          </a:p>
          <a:p>
            <a:r>
              <a:rPr lang="en-US" dirty="0" smtClean="0"/>
              <a:t>According to Peter Little “Communication is the process by which information is passed between individuals and/ or organization by means of previously agreed symbols. </a:t>
            </a:r>
            <a:endParaRPr lang="en-I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DOCUMENTARY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b="1" dirty="0" smtClean="0"/>
              <a:t>Documentary film</a:t>
            </a:r>
            <a:r>
              <a:rPr lang="en-IN" dirty="0" smtClean="0"/>
              <a:t> is a broad category of visual expression that is based on the attempt, in one fashion or another, to "</a:t>
            </a:r>
            <a:r>
              <a:rPr lang="en-IN" u="sng" dirty="0" smtClean="0">
                <a:hlinkClick r:id="rId2"/>
              </a:rPr>
              <a:t>document</a:t>
            </a:r>
            <a:r>
              <a:rPr lang="en-IN" dirty="0" smtClean="0"/>
              <a:t>" reality</a:t>
            </a:r>
          </a:p>
          <a:p>
            <a:endParaRPr lang="en-US" dirty="0" smtClean="0"/>
          </a:p>
          <a:p>
            <a:r>
              <a:rPr lang="en-IN" dirty="0" smtClean="0"/>
              <a:t>Although "documentary film" originally referred to movies shot on </a:t>
            </a:r>
            <a:r>
              <a:rPr lang="en-IN" u="sng" dirty="0" smtClean="0">
                <a:hlinkClick r:id="rId3"/>
              </a:rPr>
              <a:t>film stock</a:t>
            </a:r>
            <a:r>
              <a:rPr lang="en-IN" dirty="0" smtClean="0"/>
              <a:t>, it has subsequently expanded to include </a:t>
            </a:r>
            <a:r>
              <a:rPr lang="en-IN" u="sng" dirty="0" smtClean="0">
                <a:hlinkClick r:id="rId4"/>
              </a:rPr>
              <a:t>video</a:t>
            </a:r>
            <a:r>
              <a:rPr lang="en-IN" dirty="0" smtClean="0"/>
              <a:t> and </a:t>
            </a:r>
            <a:r>
              <a:rPr lang="en-IN" u="sng" dirty="0" smtClean="0">
                <a:hlinkClick r:id="rId5"/>
              </a:rPr>
              <a:t>digital</a:t>
            </a:r>
            <a:r>
              <a:rPr lang="en-IN" dirty="0" smtClean="0"/>
              <a:t> productions that can be either </a:t>
            </a:r>
            <a:r>
              <a:rPr lang="en-IN" u="sng" dirty="0" smtClean="0">
                <a:hlinkClick r:id="rId6"/>
              </a:rPr>
              <a:t>direct-to-video</a:t>
            </a:r>
            <a:r>
              <a:rPr lang="en-IN" dirty="0" smtClean="0"/>
              <a:t> or made for a </a:t>
            </a:r>
            <a:r>
              <a:rPr lang="en-IN" u="sng" dirty="0" smtClean="0">
                <a:hlinkClick r:id="rId7"/>
              </a:rPr>
              <a:t>television series</a:t>
            </a:r>
            <a:r>
              <a:rPr lang="en-IN" dirty="0" smtClean="0"/>
              <a:t>.</a:t>
            </a:r>
            <a:endParaRPr lang="en-I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Documentary, works to identify a "filmmaking practice, a cinematic tradition, and mode of audience reception" that is continually evolving and is without clear boundaries</a:t>
            </a:r>
          </a:p>
          <a:p>
            <a:endParaRPr lang="en-US" dirty="0" smtClean="0"/>
          </a:p>
          <a:p>
            <a:r>
              <a:rPr lang="en-IN" u="sng" dirty="0" smtClean="0">
                <a:hlinkClick r:id="rId2"/>
              </a:rPr>
              <a:t>Pare Lorentz</a:t>
            </a:r>
            <a:r>
              <a:rPr lang="en-IN" dirty="0" smtClean="0"/>
              <a:t> defines a documentary film as "a </a:t>
            </a:r>
            <a:r>
              <a:rPr lang="en-IN" u="sng" dirty="0" smtClean="0">
                <a:hlinkClick r:id="rId3"/>
              </a:rPr>
              <a:t>factual film</a:t>
            </a:r>
            <a:r>
              <a:rPr lang="en-IN" dirty="0" smtClean="0"/>
              <a:t> which is dramatic."</a:t>
            </a:r>
            <a:endParaRPr lang="en-I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DOCUMENTARY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A documentary stands out from the other types of non-fiction films for providing an opinion, and a specific message, along with the facts it presents.</a:t>
            </a:r>
            <a:endParaRPr lang="en-I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AND SOCIAL WORK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Documentary is a means of communication.</a:t>
            </a:r>
          </a:p>
          <a:p>
            <a:endParaRPr lang="en-US" dirty="0" smtClean="0"/>
          </a:p>
          <a:p>
            <a:r>
              <a:rPr lang="en-US" dirty="0" smtClean="0"/>
              <a:t>Messages are transmitted to the people and it awakes the critical thinking in the people </a:t>
            </a:r>
          </a:p>
          <a:p>
            <a:endParaRPr lang="en-US" dirty="0" smtClean="0"/>
          </a:p>
          <a:p>
            <a:r>
              <a:rPr lang="en-US" dirty="0" smtClean="0"/>
              <a:t>It is a means of spreading awareness </a:t>
            </a:r>
          </a:p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 err="1" smtClean="0"/>
              <a:t>conscientizatise</a:t>
            </a:r>
            <a:r>
              <a:rPr lang="en-US" dirty="0" smtClean="0"/>
              <a:t> the public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I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DOCUMENTARIES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Documentaries are a very important source of communication  in social work.</a:t>
            </a:r>
          </a:p>
          <a:p>
            <a:endParaRPr lang="en-US" dirty="0" smtClean="0"/>
          </a:p>
          <a:p>
            <a:r>
              <a:rPr lang="en-US" dirty="0" smtClean="0"/>
              <a:t>One of the main aim of social work is to change the way people think and support the change. Documentaries are an important source on initiating this change.</a:t>
            </a:r>
          </a:p>
          <a:p>
            <a:r>
              <a:rPr lang="en-US" dirty="0" smtClean="0"/>
              <a:t>It  gives strength to people and belief that the can survive and make an difference.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DOCUMENTARIES THROUGH AGES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Pre-1900</a:t>
            </a:r>
          </a:p>
          <a:p>
            <a:r>
              <a:rPr lang="en-IN" sz="2000" dirty="0" smtClean="0"/>
              <a:t>The filmmaker John </a:t>
            </a:r>
            <a:r>
              <a:rPr lang="en-IN" sz="2000" dirty="0" err="1" smtClean="0"/>
              <a:t>Grierson</a:t>
            </a:r>
            <a:r>
              <a:rPr lang="en-IN" sz="2000" dirty="0" smtClean="0"/>
              <a:t> used the term documentary in 1926 to refer to any nonfiction film medium, including </a:t>
            </a:r>
            <a:r>
              <a:rPr lang="en-IN" sz="2000" u="sng" dirty="0" smtClean="0">
                <a:hlinkClick r:id="rId2"/>
              </a:rPr>
              <a:t>travelogues</a:t>
            </a:r>
            <a:r>
              <a:rPr lang="en-IN" sz="2000" dirty="0" smtClean="0"/>
              <a:t> and instructional films. The earliest "moving pictures" were, by definition, documentaries. They were single-shot moments captured on film: a train entering a station, a boat docking, or factory workers leaving work. Early film (pre-1900) was dominated by the novelty of showing an event. These short films were called "actuality" films.</a:t>
            </a:r>
          </a:p>
          <a:p>
            <a:r>
              <a:rPr lang="en-IN" sz="2000" dirty="0" smtClean="0"/>
              <a:t>July 1898 and 1901 the </a:t>
            </a:r>
            <a:r>
              <a:rPr lang="en-IN" sz="2000" u="sng" dirty="0" smtClean="0">
                <a:hlinkClick r:id="rId3"/>
              </a:rPr>
              <a:t>Romanian</a:t>
            </a:r>
            <a:r>
              <a:rPr lang="en-IN" sz="2000" dirty="0" smtClean="0"/>
              <a:t> professor </a:t>
            </a:r>
            <a:r>
              <a:rPr lang="en-IN" sz="2000" u="sng" dirty="0" smtClean="0">
                <a:hlinkClick r:id="rId4"/>
              </a:rPr>
              <a:t>Gheorghe </a:t>
            </a:r>
            <a:r>
              <a:rPr lang="en-IN" sz="2000" u="sng" dirty="0" err="1" smtClean="0">
                <a:hlinkClick r:id="rId4"/>
              </a:rPr>
              <a:t>Marinescu</a:t>
            </a:r>
            <a:r>
              <a:rPr lang="en-IN" sz="2000" dirty="0" smtClean="0"/>
              <a:t> made the first science films in the world, in his </a:t>
            </a:r>
            <a:r>
              <a:rPr lang="en-IN" sz="2000" u="sng" dirty="0" smtClean="0">
                <a:hlinkClick r:id="rId5"/>
              </a:rPr>
              <a:t>neurology</a:t>
            </a:r>
            <a:r>
              <a:rPr lang="en-IN" sz="2000" dirty="0" smtClean="0"/>
              <a:t> clinic </a:t>
            </a:r>
            <a:endParaRPr lang="en-IN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163</TotalTime>
  <Words>1046</Words>
  <Application>Microsoft Office PowerPoint</Application>
  <PresentationFormat>On-screen Show (4:3)</PresentationFormat>
  <Paragraphs>80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Apex</vt:lpstr>
      <vt:lpstr>Social work and communication</vt:lpstr>
      <vt:lpstr>SOCIAL WORK </vt:lpstr>
      <vt:lpstr>COMMUNICATION</vt:lpstr>
      <vt:lpstr>DOCUMENTARY</vt:lpstr>
      <vt:lpstr>DOCUMENTARY</vt:lpstr>
      <vt:lpstr>DOCUMENTARY</vt:lpstr>
      <vt:lpstr>DOCUMENTARIES AND SOCIAL WORK </vt:lpstr>
      <vt:lpstr>DOCUMENTARIES</vt:lpstr>
      <vt:lpstr>DOCUMENTARIES THROUGH AGES</vt:lpstr>
      <vt:lpstr>DOCUMENTARIES THROUGH AGES</vt:lpstr>
      <vt:lpstr>DOCUMENTARIES THROUGH AGES</vt:lpstr>
      <vt:lpstr>DOCUMENTARIES THROUGH AGES</vt:lpstr>
      <vt:lpstr>DOCUMENTARIES THROUGH AGES</vt:lpstr>
      <vt:lpstr>DOCUMENTARIES THROUGH AGES</vt:lpstr>
      <vt:lpstr>DOCUMENTARIES THROUGH AGES</vt:lpstr>
      <vt:lpstr>Documentaries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work and communication</dc:title>
  <dc:creator>ritu</dc:creator>
  <cp:lastModifiedBy>admin</cp:lastModifiedBy>
  <cp:revision>17</cp:revision>
  <dcterms:created xsi:type="dcterms:W3CDTF">2009-08-04T03:12:01Z</dcterms:created>
  <dcterms:modified xsi:type="dcterms:W3CDTF">2019-11-30T06:48:11Z</dcterms:modified>
</cp:coreProperties>
</file>