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2" r:id="rId7"/>
    <p:sldId id="260"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CBD0A41-6306-463B-AF90-3ABE8DE1F7B3}"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153D63-5802-4950-9E8B-DFE0985BF98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BD0A41-6306-463B-AF90-3ABE8DE1F7B3}"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153D63-5802-4950-9E8B-DFE0985BF98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BD0A41-6306-463B-AF90-3ABE8DE1F7B3}"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153D63-5802-4950-9E8B-DFE0985BF98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BD0A41-6306-463B-AF90-3ABE8DE1F7B3}"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153D63-5802-4950-9E8B-DFE0985BF98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CBD0A41-6306-463B-AF90-3ABE8DE1F7B3}"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153D63-5802-4950-9E8B-DFE0985BF98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CBD0A41-6306-463B-AF90-3ABE8DE1F7B3}"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153D63-5802-4950-9E8B-DFE0985BF98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CBD0A41-6306-463B-AF90-3ABE8DE1F7B3}" type="datetimeFigureOut">
              <a:rPr lang="en-US" smtClean="0"/>
              <a:pPr/>
              <a:t>11/29/2019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E153D63-5802-4950-9E8B-DFE0985BF98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CBD0A41-6306-463B-AF90-3ABE8DE1F7B3}" type="datetimeFigureOut">
              <a:rPr lang="en-US" smtClean="0"/>
              <a:pPr/>
              <a:t>11/29/2019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E153D63-5802-4950-9E8B-DFE0985BF98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BD0A41-6306-463B-AF90-3ABE8DE1F7B3}" type="datetimeFigureOut">
              <a:rPr lang="en-US" smtClean="0"/>
              <a:pPr/>
              <a:t>11/29/2019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E153D63-5802-4950-9E8B-DFE0985BF98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BD0A41-6306-463B-AF90-3ABE8DE1F7B3}"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153D63-5802-4950-9E8B-DFE0985BF98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BD0A41-6306-463B-AF90-3ABE8DE1F7B3}"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153D63-5802-4950-9E8B-DFE0985BF98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BD0A41-6306-463B-AF90-3ABE8DE1F7B3}" type="datetimeFigureOut">
              <a:rPr lang="en-US" smtClean="0"/>
              <a:pPr/>
              <a:t>11/29/2019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153D63-5802-4950-9E8B-DFE0985BF98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THEORIES OF COMMUNICATION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Development Communication Theory</a:t>
            </a:r>
            <a:endParaRPr lang="en-US" dirty="0"/>
          </a:p>
        </p:txBody>
      </p:sp>
      <p:sp>
        <p:nvSpPr>
          <p:cNvPr id="3" name="Content Placeholder 2"/>
          <p:cNvSpPr>
            <a:spLocks noGrp="1"/>
          </p:cNvSpPr>
          <p:nvPr>
            <p:ph idx="1"/>
          </p:nvPr>
        </p:nvSpPr>
        <p:spPr/>
        <p:txBody>
          <a:bodyPr>
            <a:normAutofit fontScale="77500" lnSpcReduction="20000"/>
          </a:bodyPr>
          <a:lstStyle/>
          <a:p>
            <a:r>
              <a:rPr lang="en-US" dirty="0"/>
              <a:t>The underlying fact behind the genesis of this theory was that there can be no development without communication. Under the four classical theories, capitalism was legitimized, but under the Development communication theory, or Development Support Communication as it is otherwise called, the media undertook the role of carrying out positive developmental </a:t>
            </a:r>
            <a:r>
              <a:rPr lang="en-US" dirty="0" err="1"/>
              <a:t>programmes</a:t>
            </a:r>
            <a:r>
              <a:rPr lang="en-US" dirty="0"/>
              <a:t>, accepting restrictions and instructions from the State. The media subordinated themselves to political, economic, social and cultural needs. Hence the stress on "development communication" and "development journalism". There was tacit support from the UNESCO for this theory. The weakness of this theory is that "development" is often equated with government propaganda</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Authoritarian Theory</a:t>
            </a:r>
            <a:r>
              <a:rPr lang="en-US" dirty="0"/>
              <a:t/>
            </a:r>
            <a:br>
              <a:rPr lang="en-US" dirty="0"/>
            </a:br>
            <a:endParaRPr lang="en-US" dirty="0"/>
          </a:p>
        </p:txBody>
      </p:sp>
      <p:sp>
        <p:nvSpPr>
          <p:cNvPr id="3" name="Content Placeholder 2"/>
          <p:cNvSpPr>
            <a:spLocks noGrp="1"/>
          </p:cNvSpPr>
          <p:nvPr>
            <p:ph idx="1"/>
          </p:nvPr>
        </p:nvSpPr>
        <p:spPr/>
        <p:txBody>
          <a:bodyPr>
            <a:normAutofit lnSpcReduction="10000"/>
          </a:bodyPr>
          <a:lstStyle/>
          <a:p>
            <a:r>
              <a:rPr lang="en-US" dirty="0"/>
              <a:t>According to this theory, mass media, though not under the direct control of the State, had to follow its bidding. Under an Authoritarian approach in Western Europe, freedom of thought was jealously guarded by a few people (ruling classes), who were concerned with the emergence of a new middle class and were worried about the effects of printed matter on their thought process. Steps were taken to control the freedom of expression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 The result was advocacy of complete dictatorship. The theory promoted zealous obedience to a hierarchical superior and reliance on threat and punishment to those who did not follow the censorship rules or did not respect authority. Censorship of the press was justified on the ground that the State always took precedence over the individual's right to freedom of expression.</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r>
              <a:rPr lang="en-US" dirty="0"/>
              <a:t>This theory stemmed from the authoritarian philosophy of </a:t>
            </a:r>
            <a:r>
              <a:rPr lang="en-US" b="1" dirty="0"/>
              <a:t>Plato</a:t>
            </a:r>
            <a:r>
              <a:rPr lang="en-US" dirty="0"/>
              <a:t> (407 - 327 B.C), who thought that the State was safe only in the hands of a few wise men. </a:t>
            </a:r>
            <a:r>
              <a:rPr lang="en-US" b="1" dirty="0"/>
              <a:t>Thomas Hobbes</a:t>
            </a:r>
            <a:r>
              <a:rPr lang="en-US" dirty="0"/>
              <a:t> (1588 - 1679), a British academician, argued that the power to maintain order was sovereign and individual objections were to be ignored. </a:t>
            </a:r>
            <a:r>
              <a:rPr lang="en-US" b="1" dirty="0"/>
              <a:t>Engel</a:t>
            </a:r>
            <a:r>
              <a:rPr lang="en-US" dirty="0"/>
              <a:t>, a German thinker further reinforced the theory by stating that freedom came into its supreme right only under Authoritarianism</a:t>
            </a:r>
            <a:r>
              <a:rPr lang="en-US" dirty="0" smtClean="0"/>
              <a:t>.</a:t>
            </a:r>
          </a:p>
          <a:p>
            <a:r>
              <a:rPr lang="en-US" dirty="0"/>
              <a:t>The world has been witness to authoritarian means of control over media by both dictatorial and democratic governments.</a:t>
            </a:r>
          </a:p>
          <a:p>
            <a:endParaRPr lang="en-US" dirty="0"/>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Libertarianism or Free Press Theory</a:t>
            </a:r>
            <a:r>
              <a:rPr lang="en-US" dirty="0"/>
              <a:t/>
            </a:r>
            <a:br>
              <a:rPr lang="en-US" dirty="0"/>
            </a:br>
            <a:endParaRPr lang="en-US" dirty="0"/>
          </a:p>
        </p:txBody>
      </p:sp>
      <p:sp>
        <p:nvSpPr>
          <p:cNvPr id="3" name="Content Placeholder 2"/>
          <p:cNvSpPr>
            <a:spLocks noGrp="1"/>
          </p:cNvSpPr>
          <p:nvPr>
            <p:ph idx="1"/>
          </p:nvPr>
        </p:nvSpPr>
        <p:spPr/>
        <p:txBody>
          <a:bodyPr>
            <a:normAutofit fontScale="92500" lnSpcReduction="20000"/>
          </a:bodyPr>
          <a:lstStyle/>
          <a:p>
            <a:r>
              <a:rPr lang="en-US" dirty="0"/>
              <a:t>This movement is based on the right of an individual, and advocates absence of restraint. The basis of this theory dates back to 17th century England when the printing press made it possible to print several copies of a book or pamphlet at cheap rates. The State was thought of as a major source of interference on the rights of an individual and his property. Libertarians regarded taxation as institutional theft. Popular will </a:t>
            </a:r>
            <a:r>
              <a:rPr lang="en-US" b="1" dirty="0"/>
              <a:t>(</a:t>
            </a:r>
            <a:r>
              <a:rPr lang="en-US" b="1" dirty="0" err="1"/>
              <a:t>vox</a:t>
            </a:r>
            <a:r>
              <a:rPr lang="en-US" b="1" dirty="0"/>
              <a:t> </a:t>
            </a:r>
            <a:r>
              <a:rPr lang="en-US" b="1" dirty="0" err="1"/>
              <a:t>populi</a:t>
            </a:r>
            <a:r>
              <a:rPr lang="en-US" b="1" dirty="0"/>
              <a:t>)</a:t>
            </a:r>
            <a:r>
              <a:rPr lang="en-US" dirty="0"/>
              <a:t> was granted precedence over the power of State.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7500" lnSpcReduction="20000"/>
          </a:bodyPr>
          <a:lstStyle/>
          <a:p>
            <a:r>
              <a:rPr lang="en-US" dirty="0"/>
              <a:t>Advocates of this theory were </a:t>
            </a:r>
            <a:r>
              <a:rPr lang="en-US" b="1" dirty="0"/>
              <a:t>Lao Tzu</a:t>
            </a:r>
            <a:r>
              <a:rPr lang="en-US" dirty="0"/>
              <a:t>, an early 16th century philosopher, </a:t>
            </a:r>
            <a:r>
              <a:rPr lang="en-US" b="1" dirty="0"/>
              <a:t>John Locke</a:t>
            </a:r>
            <a:r>
              <a:rPr lang="en-US" dirty="0"/>
              <a:t> of Great Britain in the17th century, </a:t>
            </a:r>
            <a:r>
              <a:rPr lang="en-US" b="1" dirty="0"/>
              <a:t>John Milton</a:t>
            </a:r>
            <a:r>
              <a:rPr lang="en-US" dirty="0"/>
              <a:t>, the epic poet ("</a:t>
            </a:r>
            <a:r>
              <a:rPr lang="en-US" i="1" dirty="0" err="1"/>
              <a:t>Aeropagitica</a:t>
            </a:r>
            <a:r>
              <a:rPr lang="en-US" dirty="0"/>
              <a:t>") and </a:t>
            </a:r>
            <a:r>
              <a:rPr lang="en-US" b="1" dirty="0"/>
              <a:t>John Stuart Mill</a:t>
            </a:r>
            <a:r>
              <a:rPr lang="en-US" dirty="0"/>
              <a:t>, an essayist ("</a:t>
            </a:r>
            <a:r>
              <a:rPr lang="en-US" i="1" dirty="0"/>
              <a:t>On Liberty</a:t>
            </a:r>
            <a:r>
              <a:rPr lang="en-US" dirty="0"/>
              <a:t>"). Milton in </a:t>
            </a:r>
            <a:r>
              <a:rPr lang="en-US" i="1" dirty="0" err="1"/>
              <a:t>Aeropagitica</a:t>
            </a:r>
            <a:r>
              <a:rPr lang="en-US" dirty="0"/>
              <a:t> in 1644, referred to a self righting process if free expression is permitted "let truth and falsehood grapple." In 1789, the French, in their Declaration Of The Rights Of Man, wrote "</a:t>
            </a:r>
            <a:r>
              <a:rPr lang="en-US" i="1" dirty="0"/>
              <a:t>Every citizen may speak, write and publish freely</a:t>
            </a:r>
            <a:r>
              <a:rPr lang="en-US" dirty="0"/>
              <a:t>." Out of such doctrines came the idea of a "free marketplace of ideas." George Orwell defined libertarianism as "allowing people to say things you do not want to hear". Libertarians argued that the press should be seen as the </a:t>
            </a:r>
            <a:r>
              <a:rPr lang="en-US" i="1" dirty="0"/>
              <a:t>Fourth Estate</a:t>
            </a:r>
            <a:r>
              <a:rPr lang="en-US" dirty="0"/>
              <a:t> reflecting public opinion.</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What the theory offers, in sum, is power without social responsibility.</a:t>
            </a:r>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Social Responsibility Theory</a:t>
            </a:r>
            <a:r>
              <a:rPr lang="en-US" dirty="0"/>
              <a:t/>
            </a:r>
            <a:br>
              <a:rPr lang="en-US" dirty="0"/>
            </a:br>
            <a:endParaRPr lang="en-US" dirty="0"/>
          </a:p>
        </p:txBody>
      </p:sp>
      <p:sp>
        <p:nvSpPr>
          <p:cNvPr id="3" name="Content Placeholder 2"/>
          <p:cNvSpPr>
            <a:spLocks noGrp="1"/>
          </p:cNvSpPr>
          <p:nvPr>
            <p:ph idx="1"/>
          </p:nvPr>
        </p:nvSpPr>
        <p:spPr/>
        <p:txBody>
          <a:bodyPr>
            <a:normAutofit fontScale="85000" lnSpcReduction="20000"/>
          </a:bodyPr>
          <a:lstStyle/>
          <a:p>
            <a:r>
              <a:rPr lang="en-US" dirty="0"/>
              <a:t>Virulent critics of the Free Press Theory were Wilbur Schramm, Siebert and Theodore Paterson. In their book </a:t>
            </a:r>
            <a:r>
              <a:rPr lang="en-US" i="1" dirty="0"/>
              <a:t>Four Theories Of Press</a:t>
            </a:r>
            <a:r>
              <a:rPr lang="en-US" dirty="0"/>
              <a:t>, they stated "pure libertarianism is antiquated, outdated and obsolete." They advocated the need for its replacement by the Social Responsibility theory. This theory can be said to have been initiated in the United States by the Commission of The Freedom Of Press, 1949. The commission found that the free market approach to press freedom had only increased the power of a single class and has not served the interests of the less well-off </a:t>
            </a:r>
            <a:r>
              <a:rPr lang="en-US" dirty="0" smtClean="0"/>
              <a:t>classes.</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en-US" dirty="0"/>
              <a:t>The emergence of radio, TV and film suggested the need for some means of accountability. Thus the theory advocated some obligation on the part of the media to society. A judicial mix of self regulation and state regulation and high professional standards were imperative.</a:t>
            </a:r>
          </a:p>
          <a:p>
            <a:r>
              <a:rPr lang="en-US" dirty="0"/>
              <a:t>Social Responsibility theory thus became the modern variation in which the duty to </a:t>
            </a:r>
            <a:r>
              <a:rPr lang="en-US" dirty="0" err="1"/>
              <a:t>one"s</a:t>
            </a:r>
            <a:r>
              <a:rPr lang="en-US" dirty="0"/>
              <a:t> conscience was the primary basis of the right of free expression.</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TotalTime>
  <Words>131</Words>
  <Application>Microsoft Office PowerPoint</Application>
  <PresentationFormat>On-screen Show (4:3)</PresentationFormat>
  <Paragraphs>16</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THEORIES OF COMMUNICATION</vt:lpstr>
      <vt:lpstr>Authoritarian Theory </vt:lpstr>
      <vt:lpstr>Slide 3</vt:lpstr>
      <vt:lpstr>Slide 4</vt:lpstr>
      <vt:lpstr>Libertarianism or Free Press Theory </vt:lpstr>
      <vt:lpstr>Slide 6</vt:lpstr>
      <vt:lpstr>Slide 7</vt:lpstr>
      <vt:lpstr>Social Responsibility Theory </vt:lpstr>
      <vt:lpstr>Slide 9</vt:lpstr>
      <vt:lpstr>Development Communication Theory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THEORIES OF COMMUNICATION</dc:title>
  <dc:creator>Varun</dc:creator>
  <cp:lastModifiedBy>admin</cp:lastModifiedBy>
  <cp:revision>2</cp:revision>
  <dcterms:created xsi:type="dcterms:W3CDTF">2015-03-05T03:39:46Z</dcterms:created>
  <dcterms:modified xsi:type="dcterms:W3CDTF">2019-11-30T06:48:29Z</dcterms:modified>
</cp:coreProperties>
</file>