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389224-45A3-4ACC-A560-32D9ECF9586E}"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0FDC65-F7A2-482F-B7C5-BD74409A769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389224-45A3-4ACC-A560-32D9ECF9586E}" type="datetimeFigureOut">
              <a:rPr lang="en-US" smtClean="0"/>
              <a:pPr/>
              <a:t>11/29/2019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0FDC65-F7A2-482F-B7C5-BD74409A769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MODELS OF SOCIAL ACTION </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all" dirty="0"/>
              <a:t>Economic Sanction Model</a:t>
            </a:r>
            <a:endParaRPr lang="en-US" cap="all" dirty="0"/>
          </a:p>
        </p:txBody>
      </p:sp>
      <p:sp>
        <p:nvSpPr>
          <p:cNvPr id="3" name="Content Placeholder 2"/>
          <p:cNvSpPr>
            <a:spLocks noGrp="1"/>
          </p:cNvSpPr>
          <p:nvPr>
            <p:ph idx="1"/>
          </p:nvPr>
        </p:nvSpPr>
        <p:spPr/>
        <p:txBody>
          <a:bodyPr/>
          <a:lstStyle/>
          <a:p>
            <a:r>
              <a:rPr lang="en-US" dirty="0"/>
              <a:t>In this type of social action, the elites, </a:t>
            </a:r>
            <a:r>
              <a:rPr lang="en-US" dirty="0" smtClean="0"/>
              <a:t>by gaining </a:t>
            </a:r>
            <a:r>
              <a:rPr lang="en-US" dirty="0"/>
              <a:t>control over some economic, social, political or religious </a:t>
            </a:r>
            <a:r>
              <a:rPr lang="en-US" dirty="0" smtClean="0"/>
              <a:t>weapon try </a:t>
            </a:r>
            <a:r>
              <a:rPr lang="en-US" dirty="0"/>
              <a:t>to obtain benefits for the society. In this process, the elites </a:t>
            </a:r>
            <a:r>
              <a:rPr lang="en-US" dirty="0" smtClean="0"/>
              <a:t>gain control </a:t>
            </a:r>
            <a:r>
              <a:rPr lang="en-US" dirty="0"/>
              <a:t>over some economic resources and use it as a threat to </a:t>
            </a:r>
            <a:r>
              <a:rPr lang="en-US" dirty="0" smtClean="0"/>
              <a:t>obtain benefits </a:t>
            </a:r>
            <a:r>
              <a:rPr lang="en-US" dirty="0"/>
              <a:t>for their clientele.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EXAMPLE</a:t>
            </a:r>
          </a:p>
          <a:p>
            <a:r>
              <a:rPr lang="en-US" dirty="0" err="1"/>
              <a:t>labour</a:t>
            </a:r>
            <a:r>
              <a:rPr lang="en-US" dirty="0"/>
              <a:t> officer in a shoe </a:t>
            </a:r>
            <a:r>
              <a:rPr lang="en-US" dirty="0" smtClean="0"/>
              <a:t>making industry</a:t>
            </a:r>
          </a:p>
          <a:p>
            <a:r>
              <a:rPr lang="en-US" dirty="0"/>
              <a:t> </a:t>
            </a:r>
            <a:r>
              <a:rPr lang="en-US" dirty="0" smtClean="0"/>
              <a:t>SAUL ALINSKY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Direct Physical Model</a:t>
            </a:r>
            <a:endParaRPr lang="en-US" dirty="0"/>
          </a:p>
        </p:txBody>
      </p:sp>
      <p:sp>
        <p:nvSpPr>
          <p:cNvPr id="3" name="Content Placeholder 2"/>
          <p:cNvSpPr>
            <a:spLocks noGrp="1"/>
          </p:cNvSpPr>
          <p:nvPr>
            <p:ph idx="1"/>
          </p:nvPr>
        </p:nvSpPr>
        <p:spPr/>
        <p:txBody>
          <a:bodyPr/>
          <a:lstStyle/>
          <a:p>
            <a:r>
              <a:rPr lang="en-US" dirty="0"/>
              <a:t>It is a process where elites take the law </a:t>
            </a:r>
            <a:r>
              <a:rPr lang="en-US" dirty="0" smtClean="0"/>
              <a:t>in their </a:t>
            </a:r>
            <a:r>
              <a:rPr lang="en-US" dirty="0"/>
              <a:t>own hands and punish those responsible for the cause of </a:t>
            </a:r>
            <a:r>
              <a:rPr lang="en-US" dirty="0" smtClean="0"/>
              <a:t>injustice and </a:t>
            </a:r>
            <a:r>
              <a:rPr lang="en-US" dirty="0"/>
              <a:t>thus try to bring about benefits to their clientele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Direct Physical Model</a:t>
            </a:r>
            <a:endParaRPr lang="en-US" dirty="0"/>
          </a:p>
        </p:txBody>
      </p:sp>
      <p:sp>
        <p:nvSpPr>
          <p:cNvPr id="3" name="Content Placeholder 2"/>
          <p:cNvSpPr>
            <a:spLocks noGrp="1"/>
          </p:cNvSpPr>
          <p:nvPr>
            <p:ph idx="1"/>
          </p:nvPr>
        </p:nvSpPr>
        <p:spPr/>
        <p:txBody>
          <a:bodyPr>
            <a:normAutofit/>
          </a:bodyPr>
          <a:lstStyle/>
          <a:p>
            <a:r>
              <a:rPr lang="en-US" dirty="0"/>
              <a:t>The NGOs </a:t>
            </a:r>
            <a:r>
              <a:rPr lang="en-US" dirty="0" smtClean="0"/>
              <a:t>working for </a:t>
            </a:r>
            <a:r>
              <a:rPr lang="en-US" dirty="0"/>
              <a:t>the welfare and development of the child </a:t>
            </a:r>
            <a:r>
              <a:rPr lang="en-US" dirty="0" err="1"/>
              <a:t>labour</a:t>
            </a:r>
            <a:r>
              <a:rPr lang="en-US" dirty="0"/>
              <a:t> got united and </a:t>
            </a:r>
            <a:r>
              <a:rPr lang="en-US" dirty="0" smtClean="0"/>
              <a:t>initiated a </a:t>
            </a:r>
            <a:r>
              <a:rPr lang="en-US" dirty="0"/>
              <a:t>Campaign Against Child </a:t>
            </a:r>
            <a:r>
              <a:rPr lang="en-US" dirty="0" err="1"/>
              <a:t>Labour</a:t>
            </a:r>
            <a:r>
              <a:rPr lang="en-US" dirty="0"/>
              <a:t> (CACL) throughout the country. </a:t>
            </a:r>
            <a:r>
              <a:rPr lang="en-US" dirty="0" smtClean="0"/>
              <a:t>It was </a:t>
            </a:r>
            <a:r>
              <a:rPr lang="en-US" dirty="0"/>
              <a:t>realized that mere formulation of Child </a:t>
            </a:r>
            <a:r>
              <a:rPr lang="en-US" b="1" dirty="0" err="1"/>
              <a:t>Labour</a:t>
            </a:r>
            <a:r>
              <a:rPr lang="en-US" b="1" dirty="0"/>
              <a:t> (Prohibition and </a:t>
            </a:r>
            <a:r>
              <a:rPr lang="en-US" b="1" dirty="0" smtClean="0"/>
              <a:t>Regulation) </a:t>
            </a:r>
            <a:r>
              <a:rPr lang="en-US" dirty="0" smtClean="0"/>
              <a:t>Act </a:t>
            </a:r>
            <a:r>
              <a:rPr lang="en-US" dirty="0"/>
              <a:t>is not enough to provide security and justice to the children </a:t>
            </a:r>
            <a:r>
              <a:rPr lang="en-US" dirty="0" smtClean="0"/>
              <a:t>working in </a:t>
            </a:r>
            <a:r>
              <a:rPr lang="en-US" dirty="0"/>
              <a:t>formal and informal </a:t>
            </a:r>
            <a:r>
              <a:rPr lang="en-US" dirty="0" smtClean="0"/>
              <a:t>sectors</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Direct Physical Model</a:t>
            </a:r>
            <a:endParaRPr lang="en-US" dirty="0"/>
          </a:p>
        </p:txBody>
      </p:sp>
      <p:sp>
        <p:nvSpPr>
          <p:cNvPr id="3" name="Content Placeholder 2"/>
          <p:cNvSpPr>
            <a:spLocks noGrp="1"/>
          </p:cNvSpPr>
          <p:nvPr>
            <p:ph idx="1"/>
          </p:nvPr>
        </p:nvSpPr>
        <p:spPr/>
        <p:txBody>
          <a:bodyPr/>
          <a:lstStyle/>
          <a:p>
            <a:r>
              <a:rPr lang="en-US" dirty="0" smtClean="0"/>
              <a:t> So a campaign was initiated in 1992 at the national level to work for eradication of child </a:t>
            </a:r>
            <a:r>
              <a:rPr lang="en-US" dirty="0" err="1" smtClean="0"/>
              <a:t>labour</a:t>
            </a:r>
            <a:r>
              <a:rPr lang="en-US" dirty="0" smtClean="0"/>
              <a:t> and  Ensuring the fundamental right to education for them. The NGO workers carried out rallies, </a:t>
            </a:r>
            <a:r>
              <a:rPr lang="en-US" dirty="0" err="1" smtClean="0"/>
              <a:t>morchas</a:t>
            </a:r>
            <a:r>
              <a:rPr lang="en-US" dirty="0" smtClean="0"/>
              <a:t>, </a:t>
            </a:r>
            <a:r>
              <a:rPr lang="en-US" dirty="0" err="1" smtClean="0"/>
              <a:t>dharnas</a:t>
            </a:r>
            <a:r>
              <a:rPr lang="en-US" dirty="0" smtClean="0"/>
              <a:t> and did sit-ins against the apathy of the government as well as the greed of employers who ruin the lives of millions of children for their profits and selfish motives</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POPULAR SOCIAL ACTION MODEL </a:t>
            </a:r>
            <a:endParaRPr lang="en-US" dirty="0"/>
          </a:p>
        </p:txBody>
      </p:sp>
      <p:sp>
        <p:nvSpPr>
          <p:cNvPr id="3" name="Content Placeholder 2"/>
          <p:cNvSpPr>
            <a:spLocks noGrp="1"/>
          </p:cNvSpPr>
          <p:nvPr>
            <p:ph idx="1"/>
          </p:nvPr>
        </p:nvSpPr>
        <p:spPr/>
        <p:txBody>
          <a:bodyPr/>
          <a:lstStyle/>
          <a:p>
            <a:r>
              <a:rPr lang="en-US" dirty="0"/>
              <a:t>In the popular social action model, a large section of people </a:t>
            </a:r>
            <a:r>
              <a:rPr lang="en-US" dirty="0" smtClean="0"/>
              <a:t>with or </a:t>
            </a:r>
            <a:r>
              <a:rPr lang="en-US" dirty="0"/>
              <a:t>without elite participation is involved. They aim their </a:t>
            </a:r>
            <a:r>
              <a:rPr lang="en-US" dirty="0" smtClean="0"/>
              <a:t>confrontational conflictive action </a:t>
            </a:r>
            <a:r>
              <a:rPr lang="en-US" dirty="0"/>
              <a:t>against the unjust and dehumanizing structures, agencies, </a:t>
            </a:r>
            <a:r>
              <a:rPr lang="en-US" dirty="0" smtClean="0"/>
              <a:t>policies, procedures </a:t>
            </a:r>
            <a:r>
              <a:rPr lang="en-US" dirty="0"/>
              <a:t>or oppressive agents.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POPULAR SOCIAL ACTION MODEL </a:t>
            </a:r>
            <a:endParaRPr lang="en-US" dirty="0"/>
          </a:p>
        </p:txBody>
      </p:sp>
      <p:sp>
        <p:nvSpPr>
          <p:cNvPr id="3" name="Content Placeholder 2"/>
          <p:cNvSpPr>
            <a:spLocks noGrp="1"/>
          </p:cNvSpPr>
          <p:nvPr>
            <p:ph idx="1"/>
          </p:nvPr>
        </p:nvSpPr>
        <p:spPr/>
        <p:txBody>
          <a:bodyPr/>
          <a:lstStyle/>
          <a:p>
            <a:r>
              <a:rPr lang="en-US" dirty="0"/>
              <a:t>Direct mobilization model, </a:t>
            </a:r>
            <a:endParaRPr lang="en-US" dirty="0" smtClean="0"/>
          </a:p>
          <a:p>
            <a:r>
              <a:rPr lang="en-US" dirty="0" smtClean="0"/>
              <a:t>Dialectical </a:t>
            </a:r>
            <a:r>
              <a:rPr lang="en-US" dirty="0"/>
              <a:t>model</a:t>
            </a:r>
          </a:p>
          <a:p>
            <a:r>
              <a:rPr lang="en-US" dirty="0" err="1" smtClean="0"/>
              <a:t>Conscientization</a:t>
            </a:r>
            <a:r>
              <a:rPr lang="en-US" dirty="0" smtClean="0"/>
              <a:t> </a:t>
            </a:r>
            <a:r>
              <a:rPr lang="en-US" dirty="0"/>
              <a:t>models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Conscientization</a:t>
            </a:r>
            <a:r>
              <a:rPr lang="en-US" b="1" dirty="0"/>
              <a:t> Model</a:t>
            </a:r>
            <a:endParaRPr lang="en-US" dirty="0"/>
          </a:p>
        </p:txBody>
      </p:sp>
      <p:sp>
        <p:nvSpPr>
          <p:cNvPr id="3" name="Content Placeholder 2"/>
          <p:cNvSpPr>
            <a:spLocks noGrp="1"/>
          </p:cNvSpPr>
          <p:nvPr>
            <p:ph idx="1"/>
          </p:nvPr>
        </p:nvSpPr>
        <p:spPr/>
        <p:txBody>
          <a:bodyPr>
            <a:normAutofit/>
          </a:bodyPr>
          <a:lstStyle/>
          <a:p>
            <a:r>
              <a:rPr lang="en-US" dirty="0"/>
              <a:t>It is based on Paulo </a:t>
            </a:r>
            <a:r>
              <a:rPr lang="en-US" dirty="0" err="1"/>
              <a:t>Friere's</a:t>
            </a:r>
            <a:r>
              <a:rPr lang="en-US" dirty="0"/>
              <a:t> concept of </a:t>
            </a:r>
            <a:r>
              <a:rPr lang="en-US" dirty="0" smtClean="0"/>
              <a:t>creating awareness </a:t>
            </a:r>
            <a:r>
              <a:rPr lang="en-US" dirty="0"/>
              <a:t>among masses </a:t>
            </a:r>
            <a:r>
              <a:rPr lang="en-US" dirty="0" smtClean="0"/>
              <a:t>through education. Paulo </a:t>
            </a:r>
            <a:r>
              <a:rPr lang="en-US" dirty="0" err="1" smtClean="0"/>
              <a:t>Friere</a:t>
            </a:r>
            <a:r>
              <a:rPr lang="en-US" dirty="0" smtClean="0"/>
              <a:t> developed the concept of </a:t>
            </a:r>
            <a:r>
              <a:rPr lang="en-US" dirty="0" err="1" smtClean="0"/>
              <a:t>conscientization</a:t>
            </a:r>
            <a:r>
              <a:rPr lang="en-US" dirty="0" smtClean="0"/>
              <a:t>, which means educating the people about the oppression, oppressed and the oppressor (their own position in the two groups</a:t>
            </a:r>
            <a:r>
              <a:rPr lang="en-US" dirty="0"/>
              <a:t>), their inter-relationship, the power structure and ways to </a:t>
            </a:r>
            <a:r>
              <a:rPr lang="en-US" dirty="0" smtClean="0"/>
              <a:t>liberate from </a:t>
            </a:r>
            <a:r>
              <a:rPr lang="en-US" dirty="0"/>
              <a:t>the oppressed or oppressor class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err="1"/>
              <a:t>Friere</a:t>
            </a:r>
            <a:r>
              <a:rPr lang="en-US" dirty="0"/>
              <a:t> maintains that the </a:t>
            </a:r>
            <a:r>
              <a:rPr lang="en-US" dirty="0" smtClean="0"/>
              <a:t>situation when </a:t>
            </a:r>
            <a:r>
              <a:rPr lang="en-US" dirty="0"/>
              <a:t>the oppressed </a:t>
            </a:r>
            <a:r>
              <a:rPr lang="en-US" dirty="0" smtClean="0"/>
              <a:t>and/or </a:t>
            </a:r>
            <a:r>
              <a:rPr lang="en-US" dirty="0"/>
              <a:t>oppressor are </a:t>
            </a:r>
            <a:r>
              <a:rPr lang="en-US" dirty="0" err="1"/>
              <a:t>conscientized</a:t>
            </a:r>
            <a:r>
              <a:rPr lang="en-US" dirty="0"/>
              <a:t>, there </a:t>
            </a:r>
            <a:r>
              <a:rPr lang="en-US" dirty="0" smtClean="0"/>
              <a:t>exists motivating </a:t>
            </a:r>
            <a:r>
              <a:rPr lang="en-US" dirty="0"/>
              <a:t>possibilities for the true liberation of mankind as well as </a:t>
            </a:r>
            <a:r>
              <a:rPr lang="en-US" dirty="0" smtClean="0"/>
              <a:t>for the </a:t>
            </a:r>
            <a:r>
              <a:rPr lang="en-US" dirty="0"/>
              <a:t>most efficient domestication of man. He believed that education </a:t>
            </a:r>
            <a:r>
              <a:rPr lang="en-US" dirty="0" smtClean="0"/>
              <a:t>can be </a:t>
            </a:r>
            <a:r>
              <a:rPr lang="en-US" dirty="0"/>
              <a:t>a tool for re-education and social </a:t>
            </a:r>
            <a:r>
              <a:rPr lang="en-US" dirty="0" smtClean="0"/>
              <a:t>action</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 </a:t>
            </a:r>
            <a:r>
              <a:rPr lang="en-US" dirty="0" err="1" smtClean="0"/>
              <a:t>Conscientization</a:t>
            </a:r>
            <a:r>
              <a:rPr lang="en-US" dirty="0" smtClean="0"/>
              <a:t> process results not merely in learning of literary skills, but it is intended to assist the participants to liberate themselves from all structures, which inhibit the realization of their full humanity through action-reflection-action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The literal meaning of 'Model' is </a:t>
            </a:r>
            <a:r>
              <a:rPr lang="en-US" sz="2600" i="1" dirty="0"/>
              <a:t>the modality or style or pattern of </a:t>
            </a:r>
            <a:r>
              <a:rPr lang="en-US" sz="2600" i="1" dirty="0" smtClean="0"/>
              <a:t>doing a </a:t>
            </a:r>
            <a:r>
              <a:rPr lang="en-US" sz="2600" i="1" dirty="0"/>
              <a:t>particular thing</a:t>
            </a:r>
            <a:r>
              <a:rPr lang="en-US" dirty="0"/>
              <a:t>, which is replicable. Conceptually, a model is an aid </a:t>
            </a:r>
            <a:r>
              <a:rPr lang="en-US" dirty="0" smtClean="0"/>
              <a:t>to complex </a:t>
            </a:r>
            <a:r>
              <a:rPr lang="en-US" dirty="0"/>
              <a:t>theoretical activity and directs our attention to concepts or </a:t>
            </a:r>
            <a:r>
              <a:rPr lang="en-US" dirty="0" smtClean="0"/>
              <a:t>variables and </a:t>
            </a:r>
            <a:r>
              <a:rPr lang="en-US" dirty="0"/>
              <a:t>their inter-relationships.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t>This form </a:t>
            </a:r>
            <a:r>
              <a:rPr lang="en-US" dirty="0"/>
              <a:t>of social action involves maximum participation of the </a:t>
            </a:r>
            <a:r>
              <a:rPr lang="en-US" dirty="0" smtClean="0"/>
              <a:t>concerned population</a:t>
            </a:r>
            <a:r>
              <a:rPr lang="en-US" dirty="0"/>
              <a:t>. People are given opportunity to </a:t>
            </a:r>
            <a:r>
              <a:rPr lang="en-US" dirty="0" err="1"/>
              <a:t>analyse</a:t>
            </a:r>
            <a:r>
              <a:rPr lang="en-US" dirty="0"/>
              <a:t> and understand </a:t>
            </a:r>
            <a:r>
              <a:rPr lang="en-US" dirty="0" smtClean="0"/>
              <a:t>the social </a:t>
            </a:r>
            <a:r>
              <a:rPr lang="en-US" dirty="0"/>
              <a:t>structures, which circumscribe their life. </a:t>
            </a:r>
            <a:r>
              <a:rPr lang="en-US" b="1" i="1" dirty="0"/>
              <a:t>To know is to </a:t>
            </a:r>
            <a:r>
              <a:rPr lang="en-US" b="1" i="1" dirty="0" smtClean="0"/>
              <a:t>change</a:t>
            </a:r>
            <a:r>
              <a:rPr lang="en-US" dirty="0" smtClean="0"/>
              <a:t>; and </a:t>
            </a:r>
            <a:r>
              <a:rPr lang="en-US" dirty="0"/>
              <a:t>so they are invited to transform the structures through the </a:t>
            </a:r>
            <a:r>
              <a:rPr lang="en-US" dirty="0" smtClean="0"/>
              <a:t>means  of </a:t>
            </a:r>
            <a:r>
              <a:rPr lang="en-US" dirty="0"/>
              <a:t>their choice. As a result of humanization, it is hoped that the </a:t>
            </a:r>
            <a:r>
              <a:rPr lang="en-US" dirty="0" smtClean="0"/>
              <a:t>oppressed do </a:t>
            </a:r>
            <a:r>
              <a:rPr lang="en-US" dirty="0"/>
              <a:t>not become oppressors in their turn.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Dialectical Mobilization Model</a:t>
            </a:r>
            <a:endParaRPr lang="en-US" dirty="0"/>
          </a:p>
        </p:txBody>
      </p:sp>
      <p:sp>
        <p:nvSpPr>
          <p:cNvPr id="3" name="Content Placeholder 2"/>
          <p:cNvSpPr>
            <a:spLocks noGrp="1"/>
          </p:cNvSpPr>
          <p:nvPr>
            <p:ph idx="1"/>
          </p:nvPr>
        </p:nvSpPr>
        <p:spPr/>
        <p:txBody>
          <a:bodyPr>
            <a:normAutofit fontScale="92500"/>
          </a:bodyPr>
          <a:lstStyle/>
          <a:p>
            <a:r>
              <a:rPr lang="en-US" dirty="0"/>
              <a:t>It helps in promoting conflict to </a:t>
            </a:r>
            <a:r>
              <a:rPr lang="en-US" dirty="0" smtClean="0"/>
              <a:t>exploit the </a:t>
            </a:r>
            <a:r>
              <a:rPr lang="en-US" dirty="0"/>
              <a:t>contradictions in a system, with the belief that a better </a:t>
            </a:r>
            <a:r>
              <a:rPr lang="en-US" dirty="0" smtClean="0"/>
              <a:t>alternative system </a:t>
            </a:r>
            <a:r>
              <a:rPr lang="en-US" dirty="0"/>
              <a:t>will emerge as a result. Dialectic means the </a:t>
            </a:r>
            <a:r>
              <a:rPr lang="en-US" b="1" dirty="0"/>
              <a:t>art of logical disputation.</a:t>
            </a:r>
          </a:p>
          <a:p>
            <a:r>
              <a:rPr lang="en-US" dirty="0"/>
              <a:t>This process involves an initial proposition (thesis), which is </a:t>
            </a:r>
            <a:r>
              <a:rPr lang="en-US" dirty="0" smtClean="0"/>
              <a:t>inadequate and </a:t>
            </a:r>
            <a:r>
              <a:rPr lang="en-US" dirty="0"/>
              <a:t>generates a counter proposition (antithesis) and the rational </a:t>
            </a:r>
            <a:r>
              <a:rPr lang="en-US" dirty="0" smtClean="0"/>
              <a:t>context of </a:t>
            </a:r>
            <a:r>
              <a:rPr lang="en-US" dirty="0"/>
              <a:t>both are taken up into the synthesis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In other words when </a:t>
            </a:r>
            <a:r>
              <a:rPr lang="en-US" dirty="0" smtClean="0"/>
              <a:t>individuals or </a:t>
            </a:r>
            <a:r>
              <a:rPr lang="en-US" dirty="0"/>
              <a:t>groups take up extreme positions and argue, the position of one </a:t>
            </a:r>
            <a:r>
              <a:rPr lang="en-US" dirty="0" smtClean="0"/>
              <a:t>may be </a:t>
            </a:r>
            <a:r>
              <a:rPr lang="en-US" dirty="0"/>
              <a:t>taken as the thesis and that of the other as antithesis. The result </a:t>
            </a:r>
            <a:r>
              <a:rPr lang="en-US" dirty="0" smtClean="0"/>
              <a:t>of their </a:t>
            </a:r>
            <a:r>
              <a:rPr lang="en-US" dirty="0"/>
              <a:t>argumentation, a certain conclusion acceptable to both, may </a:t>
            </a:r>
            <a:r>
              <a:rPr lang="en-US" dirty="0" smtClean="0"/>
              <a:t>be termed </a:t>
            </a:r>
            <a:r>
              <a:rPr lang="en-US" dirty="0"/>
              <a:t>synthesis. Thus, the posing of contradictory positions and </a:t>
            </a:r>
            <a:r>
              <a:rPr lang="en-US" dirty="0" smtClean="0"/>
              <a:t>arriving </a:t>
            </a:r>
            <a:r>
              <a:rPr lang="en-US" dirty="0"/>
              <a:t>at a better conclusion is termed dialectics in </a:t>
            </a:r>
            <a:r>
              <a:rPr lang="en-US" dirty="0" smtClean="0"/>
              <a:t>logic.</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normAutofit/>
          </a:bodyPr>
          <a:lstStyle/>
          <a:p>
            <a:r>
              <a:rPr lang="en-US" dirty="0"/>
              <a:t>An NGO in Kerala is creating awareness among </a:t>
            </a:r>
            <a:r>
              <a:rPr lang="en-US" dirty="0" smtClean="0"/>
              <a:t>the general </a:t>
            </a:r>
            <a:r>
              <a:rPr lang="en-US" dirty="0"/>
              <a:t>public about human rights and electoral reforms. Use of posters</a:t>
            </a:r>
            <a:r>
              <a:rPr lang="en-US" dirty="0" smtClean="0"/>
              <a:t>,  distribution </a:t>
            </a:r>
            <a:r>
              <a:rPr lang="en-US" dirty="0"/>
              <a:t>of booklets in local language on electoral reform, </a:t>
            </a:r>
            <a:r>
              <a:rPr lang="en-US" dirty="0" smtClean="0"/>
              <a:t>speeches and </a:t>
            </a:r>
            <a:r>
              <a:rPr lang="en-US" dirty="0"/>
              <a:t>group discussions were held to make the people aware that </a:t>
            </a:r>
            <a:r>
              <a:rPr lang="en-US" dirty="0" smtClean="0"/>
              <a:t>their voting </a:t>
            </a:r>
            <a:r>
              <a:rPr lang="en-US" dirty="0"/>
              <a:t>right is very powerful tool in creating a just society and that </a:t>
            </a:r>
            <a:r>
              <a:rPr lang="en-US" dirty="0" smtClean="0"/>
              <a:t>right should </a:t>
            </a:r>
            <a:r>
              <a:rPr lang="en-US" dirty="0"/>
              <a:t>be used very judicially.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Direct </a:t>
            </a:r>
            <a:r>
              <a:rPr lang="en-US" b="1" dirty="0" smtClean="0"/>
              <a:t>mobilization Model</a:t>
            </a:r>
            <a:endParaRPr lang="en-US" dirty="0"/>
          </a:p>
        </p:txBody>
      </p:sp>
      <p:sp>
        <p:nvSpPr>
          <p:cNvPr id="3" name="Content Placeholder 2"/>
          <p:cNvSpPr>
            <a:spLocks noGrp="1"/>
          </p:cNvSpPr>
          <p:nvPr>
            <p:ph idx="1"/>
          </p:nvPr>
        </p:nvSpPr>
        <p:spPr/>
        <p:txBody>
          <a:bodyPr>
            <a:normAutofit/>
          </a:bodyPr>
          <a:lstStyle/>
          <a:p>
            <a:r>
              <a:rPr lang="en-US" b="1" dirty="0"/>
              <a:t>In direct </a:t>
            </a:r>
            <a:r>
              <a:rPr lang="en-US" b="1" dirty="0" smtClean="0"/>
              <a:t>mobilization </a:t>
            </a:r>
            <a:r>
              <a:rPr lang="en-US" dirty="0" smtClean="0"/>
              <a:t>model</a:t>
            </a:r>
            <a:r>
              <a:rPr lang="en-US" dirty="0"/>
              <a:t>, specific issues are taken up by the social actionists and the </a:t>
            </a:r>
            <a:r>
              <a:rPr lang="en-US" dirty="0" smtClean="0"/>
              <a:t>masses are </a:t>
            </a:r>
            <a:r>
              <a:rPr lang="en-US" dirty="0"/>
              <a:t>mobilized to resort to protests and strikes to achieve the </a:t>
            </a:r>
            <a:r>
              <a:rPr lang="en-US" dirty="0" smtClean="0"/>
              <a:t>objectives. In </a:t>
            </a:r>
            <a:r>
              <a:rPr lang="en-US" dirty="0"/>
              <a:t>this process, the leaders or elites pick up specific grievances or </a:t>
            </a:r>
            <a:r>
              <a:rPr lang="en-US" dirty="0" smtClean="0"/>
              <a:t>issues that </a:t>
            </a:r>
            <a:r>
              <a:rPr lang="en-US" dirty="0"/>
              <a:t>are affecting the people at large.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Direct mobilization Model</a:t>
            </a:r>
            <a:endParaRPr lang="en-US" dirty="0"/>
          </a:p>
        </p:txBody>
      </p:sp>
      <p:sp>
        <p:nvSpPr>
          <p:cNvPr id="3" name="Content Placeholder 2"/>
          <p:cNvSpPr>
            <a:spLocks noGrp="1"/>
          </p:cNvSpPr>
          <p:nvPr>
            <p:ph idx="1"/>
          </p:nvPr>
        </p:nvSpPr>
        <p:spPr/>
        <p:txBody>
          <a:bodyPr/>
          <a:lstStyle/>
          <a:p>
            <a:r>
              <a:rPr lang="en-US" dirty="0" smtClean="0"/>
              <a:t>They </a:t>
            </a:r>
            <a:r>
              <a:rPr lang="en-US" dirty="0" err="1" smtClean="0"/>
              <a:t>analyse</a:t>
            </a:r>
            <a:r>
              <a:rPr lang="en-US" dirty="0" smtClean="0"/>
              <a:t> the causal factors, which are at the root of the injustice. They formulate the alternative  policies and procedures and mobilize the masses for protest activities for the purpose of achieving the set objectives</a:t>
            </a:r>
          </a:p>
          <a:p>
            <a:r>
              <a:rPr lang="en-US" dirty="0" smtClean="0"/>
              <a:t>Example : </a:t>
            </a:r>
            <a:r>
              <a:rPr lang="en-US" smtClean="0"/>
              <a:t>fishermen movement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 'model' of social action means a peculiar way or process of achieving set goals with certain identifiable stages and characteristics. Stated differently, social action, in its process of achieving its objectives, adopts certain manner or modality, which is termed as 'model of social action'.</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Models of social action</a:t>
            </a:r>
            <a:endParaRPr lang="en-US" dirty="0"/>
          </a:p>
        </p:txBody>
      </p:sp>
      <p:sp>
        <p:nvSpPr>
          <p:cNvPr id="3" name="Content Placeholder 2"/>
          <p:cNvSpPr>
            <a:spLocks noGrp="1"/>
          </p:cNvSpPr>
          <p:nvPr>
            <p:ph idx="1"/>
          </p:nvPr>
        </p:nvSpPr>
        <p:spPr/>
        <p:txBody>
          <a:bodyPr>
            <a:normAutofit/>
          </a:bodyPr>
          <a:lstStyle/>
          <a:p>
            <a:r>
              <a:rPr lang="en-US" dirty="0" smtClean="0"/>
              <a:t>Two </a:t>
            </a:r>
            <a:r>
              <a:rPr lang="en-US" dirty="0"/>
              <a:t>main models of social action as given by </a:t>
            </a:r>
            <a:r>
              <a:rPr lang="en-US" dirty="0" err="1"/>
              <a:t>Britto</a:t>
            </a:r>
            <a:r>
              <a:rPr lang="en-US" dirty="0"/>
              <a:t> (1984</a:t>
            </a:r>
            <a:r>
              <a:rPr lang="en-US" dirty="0" smtClean="0"/>
              <a:t>)</a:t>
            </a:r>
          </a:p>
          <a:p>
            <a:endParaRPr lang="en-US" dirty="0"/>
          </a:p>
          <a:p>
            <a:r>
              <a:rPr lang="en-US" dirty="0" smtClean="0"/>
              <a:t>Elitist social action </a:t>
            </a:r>
            <a:r>
              <a:rPr lang="en-US" sz="2400" i="1" dirty="0"/>
              <a:t>When social action is carried out by the elite exclusively or with </a:t>
            </a:r>
            <a:r>
              <a:rPr lang="en-US" sz="2400" i="1" dirty="0" smtClean="0"/>
              <a:t>marginal participation </a:t>
            </a:r>
            <a:r>
              <a:rPr lang="en-US" sz="2400" i="1" dirty="0"/>
              <a:t>of the </a:t>
            </a:r>
            <a:r>
              <a:rPr lang="en-US" sz="2400" i="1" dirty="0" err="1"/>
              <a:t>masses,it</a:t>
            </a:r>
            <a:r>
              <a:rPr lang="en-US" sz="2400" i="1" dirty="0"/>
              <a:t> is termed as 'elitist social action'. Elite </a:t>
            </a:r>
            <a:r>
              <a:rPr lang="en-US" sz="2400" i="1" dirty="0" smtClean="0"/>
              <a:t>social action </a:t>
            </a:r>
            <a:r>
              <a:rPr lang="en-US" sz="2400" i="1" dirty="0"/>
              <a:t>is essentially a group action</a:t>
            </a:r>
            <a:r>
              <a:rPr lang="en-US" dirty="0" smtClean="0"/>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Models of social action</a:t>
            </a:r>
            <a:endParaRPr lang="en-US" dirty="0"/>
          </a:p>
        </p:txBody>
      </p:sp>
      <p:sp>
        <p:nvSpPr>
          <p:cNvPr id="3" name="Content Placeholder 2"/>
          <p:cNvSpPr>
            <a:spLocks noGrp="1"/>
          </p:cNvSpPr>
          <p:nvPr>
            <p:ph idx="1"/>
          </p:nvPr>
        </p:nvSpPr>
        <p:spPr/>
        <p:txBody>
          <a:bodyPr/>
          <a:lstStyle/>
          <a:p>
            <a:r>
              <a:rPr lang="en-US" dirty="0" smtClean="0"/>
              <a:t>Popular social action</a:t>
            </a:r>
          </a:p>
          <a:p>
            <a:r>
              <a:rPr lang="en-US" i="1" dirty="0" smtClean="0"/>
              <a:t>in </a:t>
            </a:r>
            <a:r>
              <a:rPr lang="en-US" i="1" dirty="0"/>
              <a:t>which either the elite incorporate the clientele </a:t>
            </a:r>
            <a:r>
              <a:rPr lang="en-US" i="1" dirty="0" smtClean="0"/>
              <a:t>in the </a:t>
            </a:r>
            <a:r>
              <a:rPr lang="en-US" i="1" dirty="0"/>
              <a:t>process or the beneficiaries themselves carry it out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Models of social action</a:t>
            </a:r>
            <a:endParaRPr lang="en-US" dirty="0"/>
          </a:p>
        </p:txBody>
      </p:sp>
      <p:sp>
        <p:nvSpPr>
          <p:cNvPr id="3" name="Content Placeholder 2"/>
          <p:cNvSpPr>
            <a:spLocks noGrp="1"/>
          </p:cNvSpPr>
          <p:nvPr>
            <p:ph idx="1"/>
          </p:nvPr>
        </p:nvSpPr>
        <p:spPr/>
        <p:txBody>
          <a:bodyPr/>
          <a:lstStyle/>
          <a:p>
            <a:r>
              <a:rPr lang="en-US" b="1" dirty="0"/>
              <a:t>Elitist Social Action: </a:t>
            </a:r>
            <a:endParaRPr lang="en-US" b="1" dirty="0" smtClean="0"/>
          </a:p>
          <a:p>
            <a:endParaRPr lang="en-US" b="1" dirty="0" smtClean="0"/>
          </a:p>
          <a:p>
            <a:r>
              <a:rPr lang="en-US" b="1" dirty="0" smtClean="0"/>
              <a:t>It </a:t>
            </a:r>
            <a:r>
              <a:rPr lang="en-US" b="1" dirty="0"/>
              <a:t>is the action initiated and conducted by the </a:t>
            </a:r>
            <a:r>
              <a:rPr lang="en-US" b="1" dirty="0" smtClean="0"/>
              <a:t>elites </a:t>
            </a:r>
            <a:r>
              <a:rPr lang="en-US" dirty="0" smtClean="0"/>
              <a:t>for </a:t>
            </a:r>
            <a:r>
              <a:rPr lang="en-US" dirty="0"/>
              <a:t>the benefit of the masses. In this model of social action, general </a:t>
            </a:r>
            <a:r>
              <a:rPr lang="en-US" dirty="0" smtClean="0"/>
              <a:t>public or </a:t>
            </a:r>
            <a:r>
              <a:rPr lang="en-US" dirty="0"/>
              <a:t>the target group is not involved. The three sub-models of elitist </a:t>
            </a:r>
            <a:r>
              <a:rPr lang="en-US" dirty="0" smtClean="0"/>
              <a:t>social action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ELITIST SOCIAL ACTION MODEL</a:t>
            </a:r>
            <a:endParaRPr lang="en-US" dirty="0"/>
          </a:p>
        </p:txBody>
      </p:sp>
      <p:sp>
        <p:nvSpPr>
          <p:cNvPr id="3" name="Content Placeholder 2"/>
          <p:cNvSpPr>
            <a:spLocks noGrp="1"/>
          </p:cNvSpPr>
          <p:nvPr>
            <p:ph idx="1"/>
          </p:nvPr>
        </p:nvSpPr>
        <p:spPr/>
        <p:txBody>
          <a:bodyPr/>
          <a:lstStyle/>
          <a:p>
            <a:r>
              <a:rPr lang="en-US" b="1" dirty="0"/>
              <a:t>Legislative Social Action </a:t>
            </a:r>
            <a:r>
              <a:rPr lang="en-US" b="1" dirty="0" smtClean="0"/>
              <a:t>Model</a:t>
            </a:r>
          </a:p>
          <a:p>
            <a:r>
              <a:rPr lang="en-US" b="1" dirty="0"/>
              <a:t>Economic Sanction </a:t>
            </a:r>
            <a:r>
              <a:rPr lang="en-US" b="1" dirty="0" smtClean="0"/>
              <a:t>Model</a:t>
            </a:r>
          </a:p>
          <a:p>
            <a:r>
              <a:rPr lang="en-US" b="1" dirty="0"/>
              <a:t>Direct Physical Model</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cap="all" dirty="0" smtClean="0"/>
              <a:t>Legislative Social Action Model</a:t>
            </a:r>
            <a:r>
              <a:rPr lang="en-US" b="1" dirty="0" smtClean="0"/>
              <a:t/>
            </a:r>
            <a:br>
              <a:rPr lang="en-US" b="1" dirty="0" smtClean="0"/>
            </a:br>
            <a:endParaRPr lang="en-US" dirty="0"/>
          </a:p>
        </p:txBody>
      </p:sp>
      <p:sp>
        <p:nvSpPr>
          <p:cNvPr id="3" name="Content Placeholder 2"/>
          <p:cNvSpPr>
            <a:spLocks noGrp="1"/>
          </p:cNvSpPr>
          <p:nvPr>
            <p:ph idx="1"/>
          </p:nvPr>
        </p:nvSpPr>
        <p:spPr/>
        <p:txBody>
          <a:bodyPr/>
          <a:lstStyle/>
          <a:p>
            <a:r>
              <a:rPr lang="en-US" dirty="0"/>
              <a:t>It is a process in which elite </a:t>
            </a:r>
            <a:r>
              <a:rPr lang="en-US" dirty="0" smtClean="0"/>
              <a:t>groups conduct </a:t>
            </a:r>
            <a:r>
              <a:rPr lang="en-US" dirty="0"/>
              <a:t>studies on the gravity, extent and urgency of the problems, </a:t>
            </a:r>
            <a:r>
              <a:rPr lang="en-US" dirty="0" smtClean="0"/>
              <a:t>create public </a:t>
            </a:r>
            <a:r>
              <a:rPr lang="en-US" dirty="0"/>
              <a:t>opinion and lobby to try to modify the social policy. Here, </a:t>
            </a:r>
            <a:r>
              <a:rPr lang="en-US" dirty="0" smtClean="0"/>
              <a:t>the general </a:t>
            </a:r>
            <a:r>
              <a:rPr lang="en-US" dirty="0"/>
              <a:t>population or the target group is not involved directly in </a:t>
            </a:r>
            <a:r>
              <a:rPr lang="en-US" dirty="0" smtClean="0"/>
              <a:t>the process</a:t>
            </a:r>
            <a:r>
              <a:rPr lang="en-US" dirty="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cap="all" dirty="0" smtClean="0"/>
              <a:t>Legislative Social Action Model</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a:bodyPr>
          <a:lstStyle/>
          <a:p>
            <a:r>
              <a:rPr lang="en-US" dirty="0"/>
              <a:t>Social legislations like 'Child </a:t>
            </a:r>
            <a:r>
              <a:rPr lang="en-US" dirty="0" err="1"/>
              <a:t>Labour</a:t>
            </a:r>
            <a:r>
              <a:rPr lang="en-US" dirty="0"/>
              <a:t> (Prohibition and Prevention) </a:t>
            </a:r>
            <a:r>
              <a:rPr lang="en-US" dirty="0" smtClean="0"/>
              <a:t>Act 1986</a:t>
            </a:r>
            <a:r>
              <a:rPr lang="en-US" dirty="0"/>
              <a:t>; Dowry Prohibition Act, 1961; Sati Prevention Act (revised) </a:t>
            </a:r>
            <a:r>
              <a:rPr lang="en-US" dirty="0" smtClean="0"/>
              <a:t>1987; Immoral </a:t>
            </a:r>
            <a:r>
              <a:rPr lang="en-US" dirty="0"/>
              <a:t>Traffic (Prevention) Act 1956; Juvenile Justice Act, 1986; </a:t>
            </a:r>
            <a:r>
              <a:rPr lang="en-US" dirty="0" smtClean="0"/>
              <a:t>Maternity Benefit </a:t>
            </a:r>
            <a:r>
              <a:rPr lang="en-US" dirty="0"/>
              <a:t>Act, 1961 are the results of the </a:t>
            </a:r>
            <a:r>
              <a:rPr lang="en-US" dirty="0" smtClean="0"/>
              <a:t>legislative </a:t>
            </a:r>
            <a:r>
              <a:rPr lang="en-US" dirty="0"/>
              <a:t>social action </a:t>
            </a:r>
            <a:r>
              <a:rPr lang="en-US" dirty="0" smtClean="0"/>
              <a:t>carried out </a:t>
            </a:r>
            <a:r>
              <a:rPr lang="en-US" dirty="0"/>
              <a:t>by the elites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TotalTime>
  <Words>1182</Words>
  <Application>Microsoft Office PowerPoint</Application>
  <PresentationFormat>On-screen Show (4:3)</PresentationFormat>
  <Paragraphs>55</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MODELS OF SOCIAL ACTION </vt:lpstr>
      <vt:lpstr>Slide 2</vt:lpstr>
      <vt:lpstr>Slide 3</vt:lpstr>
      <vt:lpstr>Models of social action</vt:lpstr>
      <vt:lpstr>Models of social action</vt:lpstr>
      <vt:lpstr>Models of social action</vt:lpstr>
      <vt:lpstr>ELITIST SOCIAL ACTION MODEL</vt:lpstr>
      <vt:lpstr>Legislative Social Action Model </vt:lpstr>
      <vt:lpstr>Legislative Social Action Model </vt:lpstr>
      <vt:lpstr>Economic Sanction Model</vt:lpstr>
      <vt:lpstr>Slide 11</vt:lpstr>
      <vt:lpstr>Direct Physical Model</vt:lpstr>
      <vt:lpstr>Direct Physical Model</vt:lpstr>
      <vt:lpstr>Direct Physical Model</vt:lpstr>
      <vt:lpstr>POPULAR SOCIAL ACTION MODEL </vt:lpstr>
      <vt:lpstr>POPULAR SOCIAL ACTION MODEL </vt:lpstr>
      <vt:lpstr>Conscientization Model</vt:lpstr>
      <vt:lpstr>Slide 18</vt:lpstr>
      <vt:lpstr>Slide 19</vt:lpstr>
      <vt:lpstr>Slide 20</vt:lpstr>
      <vt:lpstr>Dialectical Mobilization Model</vt:lpstr>
      <vt:lpstr>Slide 22</vt:lpstr>
      <vt:lpstr>example</vt:lpstr>
      <vt:lpstr>Direct mobilization Model</vt:lpstr>
      <vt:lpstr>Direct mobilization Model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MODELS OF SOCIAL ACTION</dc:title>
  <dc:creator>Varun</dc:creator>
  <cp:lastModifiedBy>admin</cp:lastModifiedBy>
  <cp:revision>2</cp:revision>
  <dcterms:created xsi:type="dcterms:W3CDTF">2014-02-16T12:02:56Z</dcterms:created>
  <dcterms:modified xsi:type="dcterms:W3CDTF">2019-11-30T06:43:52Z</dcterms:modified>
</cp:coreProperties>
</file>