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6" r:id="rId5"/>
    <p:sldId id="259" r:id="rId6"/>
    <p:sldId id="262"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6" d="100"/>
          <a:sy n="86" d="100"/>
        </p:scale>
        <p:origin x="-1092"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11/29/2019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11/29/2019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11/29/2019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11/29/2019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11/29/2019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990600"/>
            <a:ext cx="8153400" cy="2285999"/>
          </a:xfrm>
        </p:spPr>
        <p:txBody>
          <a:bodyPr>
            <a:noAutofit/>
          </a:bodyPr>
          <a:lstStyle/>
          <a:p>
            <a:r>
              <a:rPr lang="en-US" sz="4800" b="1" dirty="0" smtClean="0">
                <a:solidFill>
                  <a:schemeClr val="bg1">
                    <a:lumMod val="95000"/>
                    <a:lumOff val="5000"/>
                  </a:schemeClr>
                </a:solidFill>
                <a:latin typeface="Algerian" pitchFamily="82" charset="0"/>
              </a:rPr>
              <a:t>CSR and Human Rights, Consumer Rights</a:t>
            </a:r>
            <a:br>
              <a:rPr lang="en-US" sz="4800" b="1" dirty="0" smtClean="0">
                <a:solidFill>
                  <a:schemeClr val="bg1">
                    <a:lumMod val="95000"/>
                    <a:lumOff val="5000"/>
                  </a:schemeClr>
                </a:solidFill>
                <a:latin typeface="Algerian" pitchFamily="82" charset="0"/>
              </a:rPr>
            </a:br>
            <a:endParaRPr lang="en-US" sz="4800" b="1" dirty="0">
              <a:solidFill>
                <a:schemeClr val="bg1">
                  <a:lumMod val="95000"/>
                  <a:lumOff val="5000"/>
                </a:schemeClr>
              </a:solidFill>
              <a:latin typeface="Algerian" pitchFamily="82"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4800" dirty="0" smtClean="0">
                <a:latin typeface="Times New Roman" pitchFamily="18" charset="0"/>
                <a:cs typeface="Times New Roman" pitchFamily="18" charset="0"/>
              </a:rPr>
              <a:t>Introduction </a:t>
            </a:r>
            <a:endParaRPr lang="en-US" sz="4800" dirty="0">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pPr algn="just"/>
            <a:r>
              <a:rPr lang="en-US" dirty="0" smtClean="0"/>
              <a:t>The concept of corporate social responsibility or CSR is based on three dimensions which serve as its three pillars. These are the economic, social, and environmental responsibility. For a company to successfully practice CSR, all the three pillars have to be balanced and should be based on obligation and accountability.</a:t>
            </a:r>
          </a:p>
          <a:p>
            <a:pPr algn="just"/>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Times New Roman" pitchFamily="18" charset="0"/>
                <a:cs typeface="Times New Roman" pitchFamily="18" charset="0"/>
              </a:rPr>
              <a:t>CONSUMER  ACT</a:t>
            </a:r>
            <a:endParaRPr lang="en-US" b="1" dirty="0">
              <a:latin typeface="Times New Roman" pitchFamily="18" charset="0"/>
              <a:cs typeface="Times New Roman" pitchFamily="18" charset="0"/>
            </a:endParaRPr>
          </a:p>
        </p:txBody>
      </p:sp>
      <p:sp>
        <p:nvSpPr>
          <p:cNvPr id="3" name="Content Placeholder 2"/>
          <p:cNvSpPr>
            <a:spLocks noGrp="1"/>
          </p:cNvSpPr>
          <p:nvPr>
            <p:ph idx="1"/>
          </p:nvPr>
        </p:nvSpPr>
        <p:spPr>
          <a:xfrm>
            <a:off x="0" y="1600200"/>
            <a:ext cx="8991600" cy="5029200"/>
          </a:xfrm>
        </p:spPr>
        <p:txBody>
          <a:bodyPr>
            <a:normAutofit lnSpcReduction="10000"/>
          </a:bodyPr>
          <a:lstStyle/>
          <a:p>
            <a:pPr>
              <a:buNone/>
            </a:pPr>
            <a:r>
              <a:rPr lang="en-US" dirty="0" smtClean="0"/>
              <a:t> </a:t>
            </a:r>
            <a:r>
              <a:rPr lang="en-US" b="1" dirty="0" smtClean="0"/>
              <a:t>Consumer Protection (Amendment) Regulations 2014</a:t>
            </a:r>
          </a:p>
          <a:p>
            <a:pPr algn="just">
              <a:buNone/>
            </a:pPr>
            <a:r>
              <a:rPr lang="en-US" sz="3100" b="1" dirty="0" smtClean="0"/>
              <a:t>      </a:t>
            </a:r>
            <a:r>
              <a:rPr lang="en-US" sz="2600" dirty="0" smtClean="0">
                <a:latin typeface="Times New Roman" pitchFamily="18" charset="0"/>
                <a:cs typeface="Times New Roman" pitchFamily="18" charset="0"/>
              </a:rPr>
              <a:t>Which introduced a private right of action for consumers. The fact that consumers still do not have the right to injunctions is a missed opportunity from a CSR point of view. </a:t>
            </a:r>
            <a:r>
              <a:rPr lang="en-US" sz="2600" dirty="0" err="1" smtClean="0">
                <a:latin typeface="Times New Roman" pitchFamily="18" charset="0"/>
                <a:cs typeface="Times New Roman" pitchFamily="18" charset="0"/>
              </a:rPr>
              <a:t>Reg</a:t>
            </a:r>
            <a:r>
              <a:rPr lang="en-US" sz="2600" dirty="0" smtClean="0">
                <a:latin typeface="Times New Roman" pitchFamily="18" charset="0"/>
                <a:cs typeface="Times New Roman" pitchFamily="18" charset="0"/>
              </a:rPr>
              <a:t> 5 (3) (b) CPRs explicitly makes the breach of a commitment in a code of conduct a misleading action, if some further requirements are satisfied, and therefore brings CSR into the scope of the CPRs. Yet, without the right to an injunction it will be difficult for consumers to meaningfully promote CSR through consumer law. They are still dependent on the public enforcement bodies which are the only bodies that can exercise this right.</a:t>
            </a:r>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304800"/>
            <a:ext cx="8686800" cy="6324600"/>
          </a:xfrm>
        </p:spPr>
        <p:txBody>
          <a:bodyPr>
            <a:normAutofit lnSpcReduction="10000"/>
          </a:bodyPr>
          <a:lstStyle/>
          <a:p>
            <a:pPr algn="ctr">
              <a:buNone/>
            </a:pPr>
            <a:r>
              <a:rPr lang="en-US" b="1" dirty="0" smtClean="0"/>
              <a:t> Human Rights and CSR</a:t>
            </a:r>
          </a:p>
          <a:p>
            <a:pPr algn="ctr">
              <a:buNone/>
            </a:pPr>
            <a:endParaRPr lang="en-US" b="1" dirty="0" smtClean="0"/>
          </a:p>
          <a:p>
            <a:pPr algn="just">
              <a:buNone/>
            </a:pPr>
            <a:r>
              <a:rPr lang="en-US" dirty="0" smtClean="0"/>
              <a:t> </a:t>
            </a:r>
            <a:r>
              <a:rPr lang="en-US" b="1" dirty="0" smtClean="0"/>
              <a:t>UN Global Compact (UNGC)</a:t>
            </a:r>
          </a:p>
          <a:p>
            <a:pPr algn="just">
              <a:buNone/>
            </a:pPr>
            <a:endParaRPr lang="en-US" b="1" dirty="0" smtClean="0"/>
          </a:p>
          <a:p>
            <a:pPr algn="just">
              <a:buNone/>
            </a:pPr>
            <a:r>
              <a:rPr lang="en-US" sz="2400" dirty="0" smtClean="0"/>
              <a:t>The UN Global Compact invites companies to sign-on to abide by ten universally adopted principals in the areas of labor, the environment, anticorruption and human rights.</a:t>
            </a:r>
          </a:p>
          <a:p>
            <a:pPr algn="just">
              <a:buNone/>
            </a:pPr>
            <a:endParaRPr lang="en-US" sz="2400" dirty="0" smtClean="0"/>
          </a:p>
          <a:p>
            <a:pPr algn="just">
              <a:buNone/>
            </a:pPr>
            <a:r>
              <a:rPr lang="en-US" sz="2400" dirty="0" smtClean="0"/>
              <a:t> </a:t>
            </a:r>
            <a:r>
              <a:rPr lang="en-US" sz="2800" b="1" dirty="0" smtClean="0">
                <a:latin typeface="Times New Roman" pitchFamily="18" charset="0"/>
                <a:cs typeface="Times New Roman" pitchFamily="18" charset="0"/>
              </a:rPr>
              <a:t> HRIA  - Human Rights Impact Assessment </a:t>
            </a:r>
            <a:endParaRPr lang="en-US" sz="2400" b="1" dirty="0" smtClean="0">
              <a:latin typeface="Times New Roman" pitchFamily="18" charset="0"/>
              <a:cs typeface="Times New Roman" pitchFamily="18" charset="0"/>
            </a:endParaRPr>
          </a:p>
          <a:p>
            <a:pPr algn="just">
              <a:buNone/>
            </a:pPr>
            <a:endParaRPr lang="en-US" sz="2400" dirty="0" smtClean="0"/>
          </a:p>
          <a:p>
            <a:pPr algn="just">
              <a:buNone/>
            </a:pPr>
            <a:r>
              <a:rPr lang="en-US" sz="2400" dirty="0" smtClean="0"/>
              <a:t>HRIAs serve to assess how human rights as prescribed by the Universal Declaration are being respected or violated. Then they analyze how the company, its activity, new product or facility might change the situation. Finally, an HRIA can tell the company how to minimize the risk of human rights abuses.</a:t>
            </a:r>
            <a:endParaRPr lang="en-US" sz="2400" b="1"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1"/>
            <a:ext cx="8229600" cy="5181600"/>
          </a:xfrm>
        </p:spPr>
        <p:txBody>
          <a:bodyPr>
            <a:normAutofit/>
          </a:bodyPr>
          <a:lstStyle/>
          <a:p>
            <a:pPr algn="just">
              <a:buNone/>
            </a:pPr>
            <a:r>
              <a:rPr lang="en-US" sz="2800" b="1" dirty="0" smtClean="0"/>
              <a:t> </a:t>
            </a:r>
            <a:r>
              <a:rPr lang="en-US" sz="2800" b="1" dirty="0" smtClean="0">
                <a:solidFill>
                  <a:schemeClr val="accent6">
                    <a:lumMod val="75000"/>
                  </a:schemeClr>
                </a:solidFill>
              </a:rPr>
              <a:t>PRINCIPLE 1</a:t>
            </a:r>
            <a:r>
              <a:rPr lang="en-US" sz="2800" dirty="0" smtClean="0">
                <a:solidFill>
                  <a:schemeClr val="accent6">
                    <a:lumMod val="75000"/>
                  </a:schemeClr>
                </a:solidFill>
              </a:rPr>
              <a:t> </a:t>
            </a:r>
          </a:p>
          <a:p>
            <a:pPr algn="just">
              <a:buNone/>
            </a:pPr>
            <a:endParaRPr lang="en-US" sz="2800" dirty="0" smtClean="0"/>
          </a:p>
          <a:p>
            <a:pPr algn="just">
              <a:buNone/>
            </a:pPr>
            <a:r>
              <a:rPr lang="en-US" sz="2800" dirty="0" smtClean="0"/>
              <a:t>Businesses should support and respect the protection of internationally proclaimed human rights.</a:t>
            </a:r>
            <a:br>
              <a:rPr lang="en-US" sz="2800" dirty="0" smtClean="0"/>
            </a:br>
            <a:endParaRPr lang="en-US" sz="2800" b="1" dirty="0" smtClean="0"/>
          </a:p>
          <a:p>
            <a:pPr algn="just">
              <a:buNone/>
            </a:pPr>
            <a:r>
              <a:rPr lang="en-US" sz="2800" b="1" dirty="0" smtClean="0">
                <a:solidFill>
                  <a:schemeClr val="accent6">
                    <a:lumMod val="75000"/>
                  </a:schemeClr>
                </a:solidFill>
              </a:rPr>
              <a:t>PRINCIPLE 2</a:t>
            </a:r>
            <a:r>
              <a:rPr lang="en-US" sz="2800" dirty="0" smtClean="0">
                <a:solidFill>
                  <a:schemeClr val="accent6">
                    <a:lumMod val="75000"/>
                  </a:schemeClr>
                </a:solidFill>
              </a:rPr>
              <a:t> </a:t>
            </a:r>
          </a:p>
          <a:p>
            <a:pPr algn="just">
              <a:buNone/>
            </a:pPr>
            <a:endParaRPr lang="en-US" sz="2800" dirty="0" smtClean="0"/>
          </a:p>
          <a:p>
            <a:pPr algn="just">
              <a:buNone/>
            </a:pPr>
            <a:r>
              <a:rPr lang="en-US" sz="2800" dirty="0" smtClean="0"/>
              <a:t>Make sure that they are not complicit in human rights abuses.</a:t>
            </a:r>
            <a:endParaRPr lang="en-US"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sz="11500" dirty="0" smtClean="0">
                <a:solidFill>
                  <a:schemeClr val="bg1">
                    <a:lumMod val="85000"/>
                    <a:lumOff val="15000"/>
                  </a:schemeClr>
                </a:solidFill>
                <a:latin typeface="Gill Sans Ultra Bold Condensed" pitchFamily="34" charset="0"/>
              </a:rPr>
              <a:t>Thank You</a:t>
            </a:r>
            <a:endParaRPr lang="en-US" dirty="0">
              <a:solidFill>
                <a:schemeClr val="bg1">
                  <a:lumMod val="85000"/>
                  <a:lumOff val="15000"/>
                </a:schemeClr>
              </a:solidFill>
              <a:latin typeface="Gill Sans Ultra Bold Condensed"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TotalTime>
  <Words>76</Words>
  <Application>Microsoft Office PowerPoint</Application>
  <PresentationFormat>On-screen Show (4:3)</PresentationFormat>
  <Paragraphs>22</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Office Theme</vt:lpstr>
      <vt:lpstr>CSR and Human Rights, Consumer Rights </vt:lpstr>
      <vt:lpstr>Introduction </vt:lpstr>
      <vt:lpstr>CONSUMER  ACT</vt:lpstr>
      <vt:lpstr>Slide 4</vt:lpstr>
      <vt:lpstr>Slide 5</vt:lpstr>
      <vt:lpstr>Slide 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CSR and Human Rights, Consumer Rights</dc:title>
  <dc:creator>JOBINS JOSEPH</dc:creator>
  <cp:lastModifiedBy>admin</cp:lastModifiedBy>
  <cp:revision>22</cp:revision>
  <dcterms:created xsi:type="dcterms:W3CDTF">2006-08-16T00:00:00Z</dcterms:created>
  <dcterms:modified xsi:type="dcterms:W3CDTF">2019-11-30T06:38:12Z</dcterms:modified>
</cp:coreProperties>
</file>