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6" r:id="rId9"/>
    <p:sldId id="267" r:id="rId10"/>
    <p:sldId id="270" r:id="rId11"/>
    <p:sldId id="272" r:id="rId12"/>
    <p:sldId id="269" r:id="rId13"/>
    <p:sldId id="265" r:id="rId14"/>
    <p:sldId id="27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4136C712-B997-414F-886B-70DA137E1048}" type="datetimeFigureOut">
              <a:rPr lang="en-US" smtClean="0"/>
              <a:pPr/>
              <a:t>11/29/2019</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A50EE77-57DC-47CF-A6BF-E46FBCD2F84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4136C712-B997-414F-886B-70DA137E1048}" type="datetimeFigureOut">
              <a:rPr lang="en-US" smtClean="0"/>
              <a:pPr/>
              <a:t>11/29/2019</a:t>
            </a:fld>
            <a:endParaRPr lang="en-US"/>
          </a:p>
        </p:txBody>
      </p:sp>
      <p:sp>
        <p:nvSpPr>
          <p:cNvPr id="27" name="Slide Number Placeholder 26"/>
          <p:cNvSpPr>
            <a:spLocks noGrp="1"/>
          </p:cNvSpPr>
          <p:nvPr>
            <p:ph type="sldNum" sz="quarter" idx="11"/>
          </p:nvPr>
        </p:nvSpPr>
        <p:spPr/>
        <p:txBody>
          <a:bodyPr rtlCol="0"/>
          <a:lstStyle/>
          <a:p>
            <a:fld id="{0A50EE77-57DC-47CF-A6BF-E46FBCD2F847}"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4136C712-B997-414F-886B-70DA137E1048}" type="datetimeFigureOut">
              <a:rPr lang="en-US" smtClean="0"/>
              <a:pPr/>
              <a:t>11/29/2019</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0A50EE77-57DC-47CF-A6BF-E46FBCD2F84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136C712-B997-414F-886B-70DA137E1048}"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50EE77-57DC-47CF-A6BF-E46FBCD2F84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4136C712-B997-414F-886B-70DA137E1048}" type="datetimeFigureOut">
              <a:rPr lang="en-US" smtClean="0"/>
              <a:pPr/>
              <a:t>11/29/2019</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A50EE77-57DC-47CF-A6BF-E46FBCD2F84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smtClean="0">
                <a:latin typeface="Times New Roman" pitchFamily="18" charset="0"/>
                <a:cs typeface="Times New Roman" pitchFamily="18" charset="0"/>
              </a:rPr>
              <a:t>Theories of CSR( Carroll, Wood and Stakeholders)</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endParaRPr lang="en-US" sz="2000" dirty="0" smtClean="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Social sustainability</a:t>
            </a:r>
            <a:r>
              <a:rPr lang="en-US" sz="2000" dirty="0" smtClean="0">
                <a:latin typeface="Times New Roman" pitchFamily="18" charset="0"/>
                <a:cs typeface="Times New Roman" pitchFamily="18" charset="0"/>
              </a:rPr>
              <a:t>: W. R. Grace in Woburn, “it is immediately clear that any corporation spilling toxins that later appear as birth defects in area children is not going to be able to sustain anything with those living nearby”.</a:t>
            </a:r>
          </a:p>
          <a:p>
            <a:r>
              <a:rPr lang="en-US" sz="2000" dirty="0" smtClean="0">
                <a:latin typeface="Times New Roman" pitchFamily="18" charset="0"/>
                <a:cs typeface="Times New Roman" pitchFamily="18" charset="0"/>
              </a:rPr>
              <a:t>values balance in people’s lives as the rich get richer and the poor get both poorer and more vulnerable, this would lose the balance. </a:t>
            </a:r>
          </a:p>
          <a:p>
            <a:r>
              <a:rPr lang="en-US" sz="2000" dirty="0" smtClean="0">
                <a:latin typeface="Times New Roman" pitchFamily="18" charset="0"/>
                <a:cs typeface="Times New Roman" pitchFamily="18" charset="0"/>
              </a:rPr>
              <a:t>Therefore, it required that corporations in a specific community of people maintain a healthy relationship with people to build them and to lend helping hand to nurture and make them empowered to strengthen to lead a much sustainable lives. </a:t>
            </a:r>
          </a:p>
          <a:p>
            <a:r>
              <a:rPr lang="en-US" sz="2000" dirty="0" smtClean="0">
                <a:latin typeface="Times New Roman" pitchFamily="18" charset="0"/>
                <a:cs typeface="Times New Roman" pitchFamily="18" charset="0"/>
              </a:rPr>
              <a:t>Social sustainability is more than money it also requires human respect. Stability contains dignity </a:t>
            </a:r>
          </a:p>
          <a:p>
            <a:pPr>
              <a:buNone/>
            </a:pP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sz="2000" b="1" dirty="0" smtClean="0">
                <a:latin typeface="Times New Roman" pitchFamily="18" charset="0"/>
                <a:cs typeface="Times New Roman" pitchFamily="18" charset="0"/>
              </a:rPr>
              <a:t>Environmental sustainability: </a:t>
            </a:r>
            <a:r>
              <a:rPr lang="en-US" sz="2000" dirty="0" smtClean="0">
                <a:latin typeface="Times New Roman" pitchFamily="18" charset="0"/>
                <a:cs typeface="Times New Roman" pitchFamily="18" charset="0"/>
              </a:rPr>
              <a:t>The affirmation that natural resources are depleting and there is increase in pollutants in every walk of life. </a:t>
            </a:r>
          </a:p>
          <a:p>
            <a:r>
              <a:rPr lang="en-US" sz="2000" dirty="0" smtClean="0">
                <a:latin typeface="Times New Roman" pitchFamily="18" charset="0"/>
                <a:cs typeface="Times New Roman" pitchFamily="18" charset="0"/>
              </a:rPr>
              <a:t>If the environment deteriorates significantly, future generation will not be able to enjoy the same quality of life most of us experience. </a:t>
            </a:r>
          </a:p>
          <a:p>
            <a:r>
              <a:rPr lang="en-US" sz="2000" dirty="0" smtClean="0">
                <a:latin typeface="Times New Roman" pitchFamily="18" charset="0"/>
                <a:cs typeface="Times New Roman" pitchFamily="18" charset="0"/>
              </a:rPr>
              <a:t>Conservation of resources, therefore, becomes tremendously important, as does the development of new sources of energy that may substitute those in current usage. resources are at least available to use. It should be used sensibly.</a:t>
            </a:r>
          </a:p>
          <a:p>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Share holders theory:</a:t>
            </a:r>
            <a:endParaRPr lang="en-US" dirty="0"/>
          </a:p>
        </p:txBody>
      </p:sp>
      <p:sp>
        <p:nvSpPr>
          <p:cNvPr id="3" name="Content Placeholder 2"/>
          <p:cNvSpPr>
            <a:spLocks noGrp="1"/>
          </p:cNvSpPr>
          <p:nvPr>
            <p:ph idx="1"/>
          </p:nvPr>
        </p:nvSpPr>
        <p:spPr/>
        <p:txBody>
          <a:bodyPr>
            <a:normAutofit/>
          </a:bodyPr>
          <a:lstStyle/>
          <a:p>
            <a:pPr>
              <a:buNone/>
            </a:pP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This approach is not in the </a:t>
            </a:r>
            <a:r>
              <a:rPr lang="en-US" sz="2000" dirty="0" err="1" smtClean="0">
                <a:latin typeface="Times New Roman" pitchFamily="18" charset="0"/>
                <a:cs typeface="Times New Roman" pitchFamily="18" charset="0"/>
              </a:rPr>
              <a:t>favour</a:t>
            </a:r>
            <a:r>
              <a:rPr lang="en-US" sz="2000" dirty="0" smtClean="0">
                <a:latin typeface="Times New Roman" pitchFamily="18" charset="0"/>
                <a:cs typeface="Times New Roman" pitchFamily="18" charset="0"/>
              </a:rPr>
              <a:t> of companies contributing towards the society from their share of profits.</a:t>
            </a:r>
          </a:p>
          <a:p>
            <a:r>
              <a:rPr lang="en-US" sz="2000" dirty="0" smtClean="0">
                <a:latin typeface="Times New Roman" pitchFamily="18" charset="0"/>
                <a:cs typeface="Times New Roman" pitchFamily="18" charset="0"/>
              </a:rPr>
              <a:t>Milton Friedman proposed a guiding principle for business ethics in a New York Times article, provocatively titled: “The social responsibility of business is to increase its profits”</a:t>
            </a:r>
          </a:p>
          <a:p>
            <a:r>
              <a:rPr lang="en-US" sz="2000" dirty="0" smtClean="0">
                <a:latin typeface="Times New Roman" pitchFamily="18" charset="0"/>
                <a:cs typeface="Times New Roman" pitchFamily="18" charset="0"/>
              </a:rPr>
              <a:t>Friedman “There is one and only one social responsibility of business to use its resources engage in activities designed to increase its profits so long as it stays in the rules of the game, which is to say, engages in open and free competition, without deception or fraud.”</a:t>
            </a:r>
          </a:p>
          <a:p>
            <a:r>
              <a:rPr lang="en-US" sz="2000" dirty="0" smtClean="0">
                <a:latin typeface="Times New Roman" pitchFamily="18" charset="0"/>
                <a:cs typeface="Times New Roman" pitchFamily="18" charset="0"/>
              </a:rPr>
              <a:t>In his, book my book Capitalism and Freedom, Friedman called CSR as a fundamentally subversive doctrine a free society,</a:t>
            </a:r>
          </a:p>
          <a:p>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latin typeface="Times New Roman" pitchFamily="18" charset="0"/>
                <a:cs typeface="Times New Roman" pitchFamily="18" charset="0"/>
              </a:rPr>
              <a:t>References</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r>
              <a:rPr lang="en-US" sz="2000" dirty="0" smtClean="0">
                <a:latin typeface="Times New Roman" pitchFamily="18" charset="0"/>
                <a:cs typeface="Times New Roman" pitchFamily="18" charset="0"/>
              </a:rPr>
              <a:t>1.catalog.flatworldknowledge.com/</a:t>
            </a:r>
            <a:r>
              <a:rPr lang="en-US" sz="2000" dirty="0" err="1" smtClean="0">
                <a:latin typeface="Times New Roman" pitchFamily="18" charset="0"/>
                <a:cs typeface="Times New Roman" pitchFamily="18" charset="0"/>
              </a:rPr>
              <a:t>bookhub</a:t>
            </a:r>
            <a:r>
              <a:rPr lang="en-US" sz="2000" dirty="0" smtClean="0">
                <a:latin typeface="Times New Roman" pitchFamily="18" charset="0"/>
                <a:cs typeface="Times New Roman" pitchFamily="18" charset="0"/>
              </a:rPr>
              <a:t>/1695?e=brusseau-ch13_s02</a:t>
            </a:r>
          </a:p>
          <a:p>
            <a:pPr>
              <a:buNone/>
            </a:pPr>
            <a:r>
              <a:rPr lang="en-US" sz="2000" dirty="0" smtClean="0">
                <a:latin typeface="Times New Roman" pitchFamily="18" charset="0"/>
                <a:cs typeface="Times New Roman" pitchFamily="18" charset="0"/>
              </a:rPr>
              <a:t>2.https://</a:t>
            </a:r>
            <a:r>
              <a:rPr lang="en-US" sz="2000" dirty="0" err="1" smtClean="0">
                <a:latin typeface="Times New Roman" pitchFamily="18" charset="0"/>
                <a:cs typeface="Times New Roman" pitchFamily="18" charset="0"/>
              </a:rPr>
              <a:t>philosophia.uncg.edu</a:t>
            </a:r>
            <a:r>
              <a:rPr lang="en-US" sz="2000" dirty="0" smtClean="0">
                <a:latin typeface="Times New Roman" pitchFamily="18" charset="0"/>
                <a:cs typeface="Times New Roman" pitchFamily="18" charset="0"/>
              </a:rPr>
              <a:t>/.../corporate-social- responsibility-and- the-triple- bottom-l.</a:t>
            </a:r>
          </a:p>
          <a:p>
            <a:pPr>
              <a:buNone/>
            </a:pPr>
            <a:r>
              <a:rPr lang="en-US" sz="2000" dirty="0" smtClean="0">
                <a:latin typeface="Times New Roman" pitchFamily="18" charset="0"/>
                <a:cs typeface="Times New Roman" pitchFamily="18" charset="0"/>
              </a:rPr>
              <a:t>3.kfknowledgebank.kaplan.co.uk</a:t>
            </a:r>
          </a:p>
          <a:p>
            <a:pPr>
              <a:buNone/>
            </a:pPr>
            <a:r>
              <a:rPr lang="en-US" sz="2000" dirty="0" smtClean="0">
                <a:latin typeface="Times New Roman" pitchFamily="18" charset="0"/>
                <a:cs typeface="Times New Roman" pitchFamily="18" charset="0"/>
              </a:rPr>
              <a:t>4.https://</a:t>
            </a:r>
            <a:r>
              <a:rPr lang="en-US" sz="2000" dirty="0" err="1" smtClean="0">
                <a:latin typeface="Times New Roman" pitchFamily="18" charset="0"/>
                <a:cs typeface="Times New Roman" pitchFamily="18" charset="0"/>
              </a:rPr>
              <a:t>books.google.co.in</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books?isbn</a:t>
            </a:r>
            <a:r>
              <a:rPr lang="en-US" sz="2000" dirty="0" smtClean="0">
                <a:latin typeface="Times New Roman" pitchFamily="18" charset="0"/>
                <a:cs typeface="Times New Roman" pitchFamily="18" charset="0"/>
              </a:rPr>
              <a:t>=1409487946</a:t>
            </a:r>
          </a:p>
          <a:p>
            <a:pPr>
              <a:buNone/>
            </a:pPr>
            <a:r>
              <a:rPr lang="en-US" sz="2000" dirty="0" smtClean="0">
                <a:latin typeface="Times New Roman" pitchFamily="18" charset="0"/>
                <a:cs typeface="Times New Roman" pitchFamily="18" charset="0"/>
              </a:rPr>
              <a:t>5.https://</a:t>
            </a:r>
            <a:r>
              <a:rPr lang="en-US" sz="2000" dirty="0" err="1" smtClean="0">
                <a:latin typeface="Times New Roman" pitchFamily="18" charset="0"/>
                <a:cs typeface="Times New Roman" pitchFamily="18" charset="0"/>
              </a:rPr>
              <a:t>books.google.co.in</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books?isbn</a:t>
            </a:r>
            <a:r>
              <a:rPr lang="en-US" sz="2000" dirty="0" smtClean="0">
                <a:latin typeface="Times New Roman" pitchFamily="18" charset="0"/>
                <a:cs typeface="Times New Roman" pitchFamily="18" charset="0"/>
              </a:rPr>
              <a:t>=3790820245</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smtClean="0"/>
          </a:p>
          <a:p>
            <a:pPr>
              <a:buNone/>
            </a:pPr>
            <a:r>
              <a:rPr lang="en-US" dirty="0" smtClean="0"/>
              <a:t>                           </a:t>
            </a:r>
          </a:p>
          <a:p>
            <a:pPr>
              <a:buNone/>
            </a:pPr>
            <a:r>
              <a:rPr lang="en-US" dirty="0" smtClean="0"/>
              <a:t>                                </a:t>
            </a:r>
            <a:r>
              <a:rPr lang="en-US" b="1" dirty="0" smtClean="0">
                <a:latin typeface="Times New Roman" pitchFamily="18" charset="0"/>
                <a:cs typeface="Times New Roman" pitchFamily="18" charset="0"/>
              </a:rPr>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Carroll’s theory:</a:t>
            </a:r>
            <a:endParaRPr lang="en-US" dirty="0"/>
          </a:p>
        </p:txBody>
      </p:sp>
      <p:sp>
        <p:nvSpPr>
          <p:cNvPr id="3" name="Content Placeholder 2"/>
          <p:cNvSpPr>
            <a:spLocks noGrp="1"/>
          </p:cNvSpPr>
          <p:nvPr>
            <p:ph idx="1"/>
          </p:nvPr>
        </p:nvSpPr>
        <p:spPr/>
        <p:txBody>
          <a:bodyPr>
            <a:normAutofit/>
          </a:bodyPr>
          <a:lstStyle/>
          <a:p>
            <a:pPr algn="just">
              <a:buNone/>
            </a:pPr>
            <a:r>
              <a:rPr lang="en-US" sz="2000" dirty="0" smtClean="0">
                <a:latin typeface="Times New Roman" pitchFamily="18" charset="0"/>
                <a:cs typeface="Times New Roman" pitchFamily="18" charset="0"/>
              </a:rPr>
              <a:t>According to Carroll, “Corporate Social Responsibility involves the conduct of a business so that it is economically profitable, law </a:t>
            </a:r>
            <a:r>
              <a:rPr lang="en-US" sz="2000" smtClean="0">
                <a:latin typeface="Times New Roman" pitchFamily="18" charset="0"/>
                <a:cs typeface="Times New Roman" pitchFamily="18" charset="0"/>
              </a:rPr>
              <a:t>abiding, ethical </a:t>
            </a:r>
            <a:r>
              <a:rPr lang="en-US" sz="2000" dirty="0" smtClean="0">
                <a:latin typeface="Times New Roman" pitchFamily="18" charset="0"/>
                <a:cs typeface="Times New Roman" pitchFamily="18" charset="0"/>
              </a:rPr>
              <a:t>and socially supportive. To be socially responsible then means that profitability and obedience to the law are foremost conditions when discussing the firm’s ethics and the extent to which it supports the society in which it exists with contributions of money, time and talent”.</a:t>
            </a:r>
          </a:p>
          <a:p>
            <a:pPr>
              <a:buNone/>
            </a:pPr>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CSR encompasses placed the economic, legal, ethical and philanthropic expectations </a:t>
            </a:r>
          </a:p>
          <a:p>
            <a:pPr>
              <a:buNone/>
            </a:pP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Economic Responsibility</a:t>
            </a:r>
            <a:r>
              <a:rPr lang="en-US" sz="2000" dirty="0" smtClean="0">
                <a:latin typeface="Times New Roman" pitchFamily="18" charset="0"/>
                <a:cs typeface="Times New Roman" pitchFamily="18" charset="0"/>
              </a:rPr>
              <a:t>: It is concerned with the responsibility of producing goods rendering services needed by society and profit maximization. As Companies have products at a fair price. Therefore, the first responsibility of the business is to be a sound functioning business unit shareholders who demand a reasonable return on their investments, they have employees who want safe and paid jobs, and they have customers who demand good quality</a:t>
            </a:r>
          </a:p>
          <a:p>
            <a:pPr>
              <a:buNone/>
            </a:pP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Legal Responsibility: </a:t>
            </a:r>
            <a:r>
              <a:rPr lang="en-US" sz="2000" dirty="0" smtClean="0">
                <a:latin typeface="Times New Roman" pitchFamily="18" charset="0"/>
                <a:cs typeface="Times New Roman" pitchFamily="18" charset="0"/>
              </a:rPr>
              <a:t>To adhere to rules and regulations that is the legal responsibility of corporations demands businesses to abide by the law and its rules.</a:t>
            </a:r>
          </a:p>
          <a:p>
            <a:pPr>
              <a:buNone/>
            </a:pPr>
            <a:endParaRPr lang="en-US" sz="2000" dirty="0" smtClean="0">
              <a:latin typeface="Times New Roman" pitchFamily="18" charset="0"/>
              <a:cs typeface="Times New Roman" pitchFamily="18" charset="0"/>
            </a:endParaRPr>
          </a:p>
          <a:p>
            <a:pPr>
              <a:buNone/>
            </a:pPr>
            <a:r>
              <a:rPr lang="en-US" sz="2000" b="1" dirty="0" smtClean="0">
                <a:latin typeface="Times New Roman" pitchFamily="18" charset="0"/>
                <a:cs typeface="Times New Roman" pitchFamily="18" charset="0"/>
              </a:rPr>
              <a:t>Ethical Responsibility</a:t>
            </a:r>
            <a:r>
              <a:rPr lang="en-US" sz="2000" dirty="0" smtClean="0">
                <a:latin typeface="Times New Roman" pitchFamily="18" charset="0"/>
                <a:cs typeface="Times New Roman" pitchFamily="18" charset="0"/>
              </a:rPr>
              <a:t>: To do what is right even when not required by the letter or spirit of the law. Ethical responsibility consists of the society’s expectation by over and above economic and legal expectations.</a:t>
            </a:r>
          </a:p>
          <a:p>
            <a:endParaRPr lang="en-US" sz="2000"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2000" b="1" dirty="0" smtClean="0">
                <a:latin typeface="Times New Roman" pitchFamily="18" charset="0"/>
                <a:cs typeface="Times New Roman" pitchFamily="18" charset="0"/>
              </a:rPr>
              <a:t>Philanthropic Responsibility: </a:t>
            </a:r>
            <a:r>
              <a:rPr lang="en-US" sz="2000" dirty="0" smtClean="0">
                <a:latin typeface="Times New Roman" pitchFamily="18" charset="0"/>
                <a:cs typeface="Times New Roman" pitchFamily="18" charset="0"/>
              </a:rPr>
              <a:t>It is the most significant as it is the heart of the CSR; it focuses on more luxurious things such as improving the quality of life.</a:t>
            </a:r>
          </a:p>
          <a:p>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Wood’s theory</a:t>
            </a:r>
            <a:endParaRPr lang="en-US" dirty="0"/>
          </a:p>
        </p:txBody>
      </p:sp>
      <p:sp>
        <p:nvSpPr>
          <p:cNvPr id="3" name="Content Placeholder 2"/>
          <p:cNvSpPr>
            <a:spLocks noGrp="1"/>
          </p:cNvSpPr>
          <p:nvPr>
            <p:ph idx="1"/>
          </p:nvPr>
        </p:nvSpPr>
        <p:spPr/>
        <p:txBody>
          <a:bodyPr>
            <a:normAutofit/>
          </a:bodyPr>
          <a:lstStyle/>
          <a:p>
            <a:pPr>
              <a:buNone/>
            </a:pPr>
            <a:r>
              <a:rPr lang="en-US" sz="2000" dirty="0" smtClean="0">
                <a:latin typeface="Times New Roman" pitchFamily="18" charset="0"/>
                <a:cs typeface="Times New Roman" pitchFamily="18" charset="0"/>
              </a:rPr>
              <a:t> Wood defines CSR as “a business organization's configuration of principles of social responsibility, process of social responsiveness and policies, programs and observable outcomes as they relate to the firm’s societal relationships”</a:t>
            </a:r>
          </a:p>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definition gives an understanding of CSR as a discipline that encompasses frameworks and understandings from many of the social sciences, economics, politics, sociology, environmental sciences and business.</a:t>
            </a:r>
          </a:p>
          <a:p>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Stake holders theory</a:t>
            </a:r>
            <a:endParaRPr lang="en-US" dirty="0"/>
          </a:p>
        </p:txBody>
      </p:sp>
      <p:sp>
        <p:nvSpPr>
          <p:cNvPr id="3" name="Content Placeholder 2"/>
          <p:cNvSpPr>
            <a:spLocks noGrp="1"/>
          </p:cNvSpPr>
          <p:nvPr>
            <p:ph idx="1"/>
          </p:nvPr>
        </p:nvSpPr>
        <p:spPr/>
        <p:txBody>
          <a:bodyPr>
            <a:normAutofit/>
          </a:bodyPr>
          <a:lstStyle/>
          <a:p>
            <a:r>
              <a:rPr lang="en-US" sz="2000" dirty="0" smtClean="0">
                <a:latin typeface="Times New Roman" pitchFamily="18" charset="0"/>
                <a:cs typeface="Times New Roman" pitchFamily="18" charset="0"/>
              </a:rPr>
              <a:t>Stakeholders’ theory looks at the relationships between an organization and others in its internal and external environment. It is also concerned with the influence of these relationships on the business conducts and its activities.</a:t>
            </a:r>
          </a:p>
          <a:p>
            <a:r>
              <a:rPr lang="en-US" sz="2000" dirty="0" smtClean="0">
                <a:latin typeface="Times New Roman" pitchFamily="18" charset="0"/>
                <a:cs typeface="Times New Roman" pitchFamily="18" charset="0"/>
              </a:rPr>
              <a:t>R. Edward Freeman one of the most important contributors to stakeholder theory had published a book called Strategic Management: A Stakeholder Approach (1984). In this book, R. Edward has specified the core idea of stakeholders’ theory, that is the organizations that manages their stakeholder relationships effectively will survive longer and perform better than organizations</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Freeman suggests that organizations should develop certain stakeholder competencies. These include:</a:t>
            </a:r>
          </a:p>
          <a:p>
            <a:pPr>
              <a:buNone/>
            </a:pPr>
            <a:r>
              <a:rPr lang="en-US" sz="2000" dirty="0" smtClean="0">
                <a:latin typeface="Times New Roman" pitchFamily="18" charset="0"/>
                <a:cs typeface="Times New Roman" pitchFamily="18" charset="0"/>
              </a:rPr>
              <a:t> Making a commitment to monitor stakeholder interests</a:t>
            </a:r>
          </a:p>
          <a:p>
            <a:pPr>
              <a:buNone/>
            </a:pPr>
            <a:r>
              <a:rPr lang="en-US" sz="2000" dirty="0" smtClean="0">
                <a:latin typeface="Times New Roman" pitchFamily="18" charset="0"/>
                <a:cs typeface="Times New Roman" pitchFamily="18" charset="0"/>
              </a:rPr>
              <a:t> Developing strategies to effectively deal with stakeholders and their concerns</a:t>
            </a:r>
          </a:p>
          <a:p>
            <a:pPr>
              <a:buNone/>
            </a:pPr>
            <a:r>
              <a:rPr lang="en-US" sz="2000" dirty="0" smtClean="0">
                <a:latin typeface="Times New Roman" pitchFamily="18" charset="0"/>
                <a:cs typeface="Times New Roman" pitchFamily="18" charset="0"/>
              </a:rPr>
              <a:t> Dividing and categorizing interests into manageable segments</a:t>
            </a:r>
          </a:p>
          <a:p>
            <a:pPr>
              <a:buNone/>
            </a:pPr>
            <a:r>
              <a:rPr lang="en-US" sz="2000" dirty="0" smtClean="0">
                <a:latin typeface="Times New Roman" pitchFamily="18" charset="0"/>
                <a:cs typeface="Times New Roman" pitchFamily="18" charset="0"/>
              </a:rPr>
              <a:t> Ensuring that organizational functions address the needs of stakeholders</a:t>
            </a:r>
          </a:p>
          <a:p>
            <a:endParaRPr lang="en-US" sz="2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Triple bottom approach:</a:t>
            </a:r>
            <a:br>
              <a:rPr lang="en-US" dirty="0" smtClean="0">
                <a:latin typeface="Times New Roman" pitchFamily="18" charset="0"/>
                <a:cs typeface="Times New Roman" pitchFamily="18" charset="0"/>
              </a:rPr>
            </a:br>
            <a:endParaRPr lang="en-US" dirty="0"/>
          </a:p>
        </p:txBody>
      </p:sp>
      <p:sp>
        <p:nvSpPr>
          <p:cNvPr id="3" name="Content Placeholder 2"/>
          <p:cNvSpPr>
            <a:spLocks noGrp="1"/>
          </p:cNvSpPr>
          <p:nvPr>
            <p:ph idx="1"/>
          </p:nvPr>
        </p:nvSpPr>
        <p:spPr/>
        <p:txBody>
          <a:bodyPr>
            <a:noAutofit/>
          </a:bodyPr>
          <a:lstStyle/>
          <a:p>
            <a:pPr>
              <a:buNone/>
            </a:pP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There are two keys to this idea. First, to separate the three columns of responsibility, with results reported independently for each. </a:t>
            </a:r>
          </a:p>
          <a:p>
            <a:r>
              <a:rPr lang="en-US" sz="2000" dirty="0" smtClean="0">
                <a:latin typeface="Times New Roman" pitchFamily="18" charset="0"/>
                <a:cs typeface="Times New Roman" pitchFamily="18" charset="0"/>
              </a:rPr>
              <a:t>Second, in all three of these areas that are Economic, Social, Environmental the company should obtain sustainable results.</a:t>
            </a:r>
          </a:p>
          <a:p>
            <a:r>
              <a:rPr lang="en-US" sz="2000" dirty="0" smtClean="0">
                <a:latin typeface="Times New Roman" pitchFamily="18" charset="0"/>
                <a:cs typeface="Times New Roman" pitchFamily="18" charset="0"/>
              </a:rPr>
              <a:t>John </a:t>
            </a:r>
            <a:r>
              <a:rPr lang="en-US" sz="2000" dirty="0" err="1" smtClean="0">
                <a:latin typeface="Times New Roman" pitchFamily="18" charset="0"/>
                <a:cs typeface="Times New Roman" pitchFamily="18" charset="0"/>
              </a:rPr>
              <a:t>Elkington</a:t>
            </a:r>
            <a:r>
              <a:rPr lang="en-US" sz="2000" dirty="0" smtClean="0">
                <a:latin typeface="Times New Roman" pitchFamily="18" charset="0"/>
                <a:cs typeface="Times New Roman" pitchFamily="18" charset="0"/>
              </a:rPr>
              <a:t> explains the Economic, Social, Environmental sustainability:</a:t>
            </a:r>
          </a:p>
          <a:p>
            <a:r>
              <a:rPr lang="en-US" sz="2000" b="1" dirty="0" smtClean="0">
                <a:latin typeface="Times New Roman" pitchFamily="18" charset="0"/>
                <a:cs typeface="Times New Roman" pitchFamily="18" charset="0"/>
              </a:rPr>
              <a:t>Economic sustainability</a:t>
            </a:r>
            <a:r>
              <a:rPr lang="en-US" sz="2000" dirty="0" smtClean="0">
                <a:latin typeface="Times New Roman" pitchFamily="18" charset="0"/>
                <a:cs typeface="Times New Roman" pitchFamily="18" charset="0"/>
              </a:rPr>
              <a:t>: According to the triple-bottom- line model, large corporations have a responsibility to create business plans allowing stable and prolonged action. Sustainability as a virtue means valuing business plans that may not lead to immediate results to earn profits also which would avoid catastrophic losses.</a:t>
            </a:r>
          </a:p>
          <a:p>
            <a:endParaRPr lang="en-US" sz="2000" dirty="0" smtClean="0">
              <a:latin typeface="Times New Roman" pitchFamily="18" charset="0"/>
              <a:cs typeface="Times New Roman" pitchFamily="18" charset="0"/>
            </a:endParaRPr>
          </a:p>
          <a:p>
            <a:pPr>
              <a:buNone/>
            </a:pPr>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118</TotalTime>
  <Words>968</Words>
  <Application>Microsoft Office PowerPoint</Application>
  <PresentationFormat>On-screen Show (4:3)</PresentationFormat>
  <Paragraphs>55</Paragraphs>
  <Slides>14</Slides>
  <Notes>0</Notes>
  <HiddenSlides>1</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Urban</vt:lpstr>
      <vt:lpstr>Theories of CSR( Carroll, Wood and Stakeholders)</vt:lpstr>
      <vt:lpstr>Carroll’s theory:</vt:lpstr>
      <vt:lpstr>Slide 3</vt:lpstr>
      <vt:lpstr>Slide 4</vt:lpstr>
      <vt:lpstr>Slide 5</vt:lpstr>
      <vt:lpstr>Wood’s theory</vt:lpstr>
      <vt:lpstr>Stake holders theory</vt:lpstr>
      <vt:lpstr>Slide 8</vt:lpstr>
      <vt:lpstr>Triple bottom approach: </vt:lpstr>
      <vt:lpstr>Slide 10</vt:lpstr>
      <vt:lpstr>Slide 11</vt:lpstr>
      <vt:lpstr>Share holders theory:</vt:lpstr>
      <vt:lpstr>References</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Theories of CSR( Carroll, Wood and Stakeholders)</dc:title>
  <dc:creator>user</dc:creator>
  <cp:lastModifiedBy>admin</cp:lastModifiedBy>
  <cp:revision>39</cp:revision>
  <dcterms:created xsi:type="dcterms:W3CDTF">2017-03-04T14:08:28Z</dcterms:created>
  <dcterms:modified xsi:type="dcterms:W3CDTF">2019-11-30T06:40:39Z</dcterms:modified>
</cp:coreProperties>
</file>