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61" r:id="rId6"/>
    <p:sldId id="267" r:id="rId7"/>
    <p:sldId id="268" r:id="rId8"/>
    <p:sldId id="262" r:id="rId9"/>
    <p:sldId id="263" r:id="rId10"/>
    <p:sldId id="264" r:id="rId11"/>
    <p:sldId id="269" r:id="rId12"/>
    <p:sldId id="270" r:id="rId13"/>
    <p:sldId id="271" r:id="rId14"/>
    <p:sldId id="265"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00" autoAdjust="0"/>
    <p:restoredTop sz="94660"/>
  </p:normalViewPr>
  <p:slideViewPr>
    <p:cSldViewPr snapToGrid="0">
      <p:cViewPr>
        <p:scale>
          <a:sx n="66" d="100"/>
          <a:sy n="66" d="100"/>
        </p:scale>
        <p:origin x="-1086" y="-654"/>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A4A124A4-5AFA-4697-93FB-BA9094EB5833}" type="datetimeFigureOut">
              <a:rPr lang="en-IN" smtClean="0"/>
              <a:pPr/>
              <a:t>29-11-2019</a:t>
            </a:fld>
            <a:endParaRPr lang="en-IN"/>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IN"/>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1542050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4A124A4-5AFA-4697-93FB-BA9094EB5833}" type="datetimeFigureOut">
              <a:rPr lang="en-IN" smtClean="0"/>
              <a:pPr/>
              <a:t>29-11-2019</a:t>
            </a:fld>
            <a:endParaRPr lang="en-IN"/>
          </a:p>
        </p:txBody>
      </p:sp>
      <p:sp>
        <p:nvSpPr>
          <p:cNvPr id="6" name="Footer Placeholder 5"/>
          <p:cNvSpPr>
            <a:spLocks noGrp="1"/>
          </p:cNvSpPr>
          <p:nvPr>
            <p:ph type="ftr" sz="quarter" idx="11"/>
          </p:nvPr>
        </p:nvSpPr>
        <p:spPr/>
        <p:txBody>
          <a:bodyPr/>
          <a:lstStyle/>
          <a:p>
            <a:endParaRPr lang="en-IN"/>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611772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4A124A4-5AFA-4697-93FB-BA9094EB5833}" type="datetimeFigureOut">
              <a:rPr lang="en-IN" smtClean="0"/>
              <a:pPr/>
              <a:t>29-11-2019</a:t>
            </a:fld>
            <a:endParaRPr lang="en-IN"/>
          </a:p>
        </p:txBody>
      </p:sp>
      <p:sp>
        <p:nvSpPr>
          <p:cNvPr id="5" name="Footer Placeholder 4"/>
          <p:cNvSpPr>
            <a:spLocks noGrp="1"/>
          </p:cNvSpPr>
          <p:nvPr>
            <p:ph type="ftr" sz="quarter" idx="11"/>
          </p:nvPr>
        </p:nvSpPr>
        <p:spPr/>
        <p:txBody>
          <a:bodyPr/>
          <a:lstStyle/>
          <a:p>
            <a:endParaRPr lang="en-IN"/>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21677128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A4A124A4-5AFA-4697-93FB-BA9094EB5833}" type="datetimeFigureOut">
              <a:rPr lang="en-IN" smtClean="0"/>
              <a:pPr/>
              <a:t>29-11-2019</a:t>
            </a:fld>
            <a:endParaRPr lang="en-IN"/>
          </a:p>
        </p:txBody>
      </p:sp>
      <p:sp>
        <p:nvSpPr>
          <p:cNvPr id="5" name="Footer Placeholder 4"/>
          <p:cNvSpPr>
            <a:spLocks noGrp="1"/>
          </p:cNvSpPr>
          <p:nvPr>
            <p:ph type="ftr" sz="quarter" idx="11"/>
          </p:nvPr>
        </p:nvSpPr>
        <p:spPr/>
        <p:txBody>
          <a:bodyPr/>
          <a:lstStyle/>
          <a:p>
            <a:endParaRPr lang="en-IN"/>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10651657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4A124A4-5AFA-4697-93FB-BA9094EB5833}" type="datetimeFigureOut">
              <a:rPr lang="en-IN" smtClean="0"/>
              <a:pPr/>
              <a:t>29-11-2019</a:t>
            </a:fld>
            <a:endParaRPr lang="en-IN"/>
          </a:p>
        </p:txBody>
      </p:sp>
      <p:sp>
        <p:nvSpPr>
          <p:cNvPr id="5" name="Footer Placeholder 4"/>
          <p:cNvSpPr>
            <a:spLocks noGrp="1"/>
          </p:cNvSpPr>
          <p:nvPr>
            <p:ph type="ftr" sz="quarter" idx="11"/>
          </p:nvPr>
        </p:nvSpPr>
        <p:spPr/>
        <p:txBody>
          <a:bodyPr/>
          <a:lstStyle/>
          <a:p>
            <a:endParaRPr lang="en-IN"/>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4372036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A4A124A4-5AFA-4697-93FB-BA9094EB5833}" type="datetimeFigureOut">
              <a:rPr lang="en-IN" smtClean="0"/>
              <a:pPr/>
              <a:t>29-11-2019</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14761597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A4A124A4-5AFA-4697-93FB-BA9094EB5833}" type="datetimeFigureOut">
              <a:rPr lang="en-IN" smtClean="0"/>
              <a:pPr/>
              <a:t>29-11-2019</a:t>
            </a:fld>
            <a:endParaRPr lang="en-IN"/>
          </a:p>
        </p:txBody>
      </p:sp>
      <p:sp>
        <p:nvSpPr>
          <p:cNvPr id="8" name="Footer Placeholder 7"/>
          <p:cNvSpPr>
            <a:spLocks noGrp="1"/>
          </p:cNvSpPr>
          <p:nvPr>
            <p:ph type="ftr" sz="quarter" idx="11"/>
          </p:nvPr>
        </p:nvSpPr>
        <p:spPr>
          <a:xfrm>
            <a:off x="561111" y="6391838"/>
            <a:ext cx="3644282" cy="304801"/>
          </a:xfrm>
        </p:spPr>
        <p:txBody>
          <a:bodyPr/>
          <a:lstStyle/>
          <a:p>
            <a:endParaRPr lang="en-IN"/>
          </a:p>
        </p:txBody>
      </p:sp>
      <p:sp>
        <p:nvSpPr>
          <p:cNvPr id="9" name="Slide Number Placeholder 8"/>
          <p:cNvSpPr>
            <a:spLocks noGrp="1"/>
          </p:cNvSpPr>
          <p:nvPr>
            <p:ph type="sldNum" sz="quarter" idx="12"/>
          </p:nvPr>
        </p:nvSpPr>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9883958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A4A124A4-5AFA-4697-93FB-BA9094EB5833}" type="datetimeFigureOut">
              <a:rPr lang="en-IN" smtClean="0"/>
              <a:pPr/>
              <a:t>29-11-2019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25525751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A4A124A4-5AFA-4697-93FB-BA9094EB5833}" type="datetimeFigureOut">
              <a:rPr lang="en-IN" smtClean="0"/>
              <a:pPr/>
              <a:t>29-11-2019</a:t>
            </a:fld>
            <a:endParaRPr lang="en-IN"/>
          </a:p>
        </p:txBody>
      </p:sp>
      <p:sp>
        <p:nvSpPr>
          <p:cNvPr id="5" name="Footer Placeholder 4"/>
          <p:cNvSpPr>
            <a:spLocks noGrp="1"/>
          </p:cNvSpPr>
          <p:nvPr>
            <p:ph type="ftr" sz="quarter" idx="11"/>
          </p:nvPr>
        </p:nvSpPr>
        <p:spPr/>
        <p:txBody>
          <a:bodyPr/>
          <a:lstStyle/>
          <a:p>
            <a:endParaRPr lang="en-IN"/>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1242652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4A124A4-5AFA-4697-93FB-BA9094EB5833}" type="datetimeFigureOut">
              <a:rPr lang="en-IN" smtClean="0"/>
              <a:pPr/>
              <a:t>29-11-2019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3366726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4A124A4-5AFA-4697-93FB-BA9094EB5833}" type="datetimeFigureOut">
              <a:rPr lang="en-IN" smtClean="0"/>
              <a:pPr/>
              <a:t>29-11-2019</a:t>
            </a:fld>
            <a:endParaRPr lang="en-IN"/>
          </a:p>
        </p:txBody>
      </p:sp>
      <p:sp>
        <p:nvSpPr>
          <p:cNvPr id="5" name="Footer Placeholder 4"/>
          <p:cNvSpPr>
            <a:spLocks noGrp="1"/>
          </p:cNvSpPr>
          <p:nvPr>
            <p:ph type="ftr" sz="quarter" idx="11"/>
          </p:nvPr>
        </p:nvSpPr>
        <p:spPr/>
        <p:txBody>
          <a:bodyPr/>
          <a:lstStyle/>
          <a:p>
            <a:endParaRPr lang="en-IN"/>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42527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4A124A4-5AFA-4697-93FB-BA9094EB5833}" type="datetimeFigureOut">
              <a:rPr lang="en-IN" smtClean="0"/>
              <a:pPr/>
              <a:t>29-11-2019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711490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4A124A4-5AFA-4697-93FB-BA9094EB5833}" type="datetimeFigureOut">
              <a:rPr lang="en-IN" smtClean="0"/>
              <a:pPr/>
              <a:t>29-11-2019</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3755804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4A124A4-5AFA-4697-93FB-BA9094EB5833}" type="datetimeFigureOut">
              <a:rPr lang="en-IN" smtClean="0"/>
              <a:pPr/>
              <a:t>29-11-2019</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957623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A124A4-5AFA-4697-93FB-BA9094EB5833}" type="datetimeFigureOut">
              <a:rPr lang="en-IN" smtClean="0"/>
              <a:pPr/>
              <a:t>29-11-2019</a:t>
            </a:fld>
            <a:endParaRPr lang="en-IN"/>
          </a:p>
        </p:txBody>
      </p:sp>
      <p:sp>
        <p:nvSpPr>
          <p:cNvPr id="3" name="Footer Placeholder 2"/>
          <p:cNvSpPr>
            <a:spLocks noGrp="1"/>
          </p:cNvSpPr>
          <p:nvPr>
            <p:ph type="ftr" sz="quarter" idx="11"/>
          </p:nvPr>
        </p:nvSpPr>
        <p:spPr/>
        <p:txBody>
          <a:bodyPr/>
          <a:lstStyle/>
          <a:p>
            <a:endParaRPr lang="en-IN"/>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23191028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4A124A4-5AFA-4697-93FB-BA9094EB5833}" type="datetimeFigureOut">
              <a:rPr lang="en-IN" smtClean="0"/>
              <a:pPr/>
              <a:t>29-11-2019</a:t>
            </a:fld>
            <a:endParaRPr lang="en-IN"/>
          </a:p>
        </p:txBody>
      </p:sp>
      <p:sp>
        <p:nvSpPr>
          <p:cNvPr id="6" name="Footer Placeholder 5"/>
          <p:cNvSpPr>
            <a:spLocks noGrp="1"/>
          </p:cNvSpPr>
          <p:nvPr>
            <p:ph type="ftr" sz="quarter" idx="11"/>
          </p:nvPr>
        </p:nvSpPr>
        <p:spPr/>
        <p:txBody>
          <a:bodyPr/>
          <a:lstStyle/>
          <a:p>
            <a:endParaRPr lang="en-IN"/>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4238010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4A124A4-5AFA-4697-93FB-BA9094EB5833}" type="datetimeFigureOut">
              <a:rPr lang="en-IN" smtClean="0"/>
              <a:pPr/>
              <a:t>29-11-2019</a:t>
            </a:fld>
            <a:endParaRPr lang="en-IN"/>
          </a:p>
        </p:txBody>
      </p:sp>
      <p:sp>
        <p:nvSpPr>
          <p:cNvPr id="6" name="Footer Placeholder 5"/>
          <p:cNvSpPr>
            <a:spLocks noGrp="1"/>
          </p:cNvSpPr>
          <p:nvPr>
            <p:ph type="ftr" sz="quarter" idx="11"/>
          </p:nvPr>
        </p:nvSpPr>
        <p:spPr/>
        <p:txBody>
          <a:bodyPr/>
          <a:lstStyle/>
          <a:p>
            <a:endParaRPr lang="en-IN"/>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1017536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A4A124A4-5AFA-4697-93FB-BA9094EB5833}" type="datetimeFigureOut">
              <a:rPr lang="en-IN" smtClean="0"/>
              <a:pPr/>
              <a:t>29-11-2019</a:t>
            </a:fld>
            <a:endParaRPr lang="en-IN"/>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IN"/>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3925E6D-1B1E-4524-96F2-F9FAA2082FDD}" type="slidenum">
              <a:rPr lang="en-IN" smtClean="0"/>
              <a:pPr/>
              <a:t>‹#›</a:t>
            </a:fld>
            <a:endParaRPr lang="en-IN"/>
          </a:p>
        </p:txBody>
      </p:sp>
    </p:spTree>
    <p:extLst>
      <p:ext uri="{BB962C8B-B14F-4D97-AF65-F5344CB8AC3E}">
        <p14:creationId xmlns:p14="http://schemas.microsoft.com/office/powerpoint/2010/main" xmlns="" val="31145245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75870" y="2767181"/>
            <a:ext cx="8825658" cy="1529048"/>
          </a:xfrm>
        </p:spPr>
        <p:txBody>
          <a:bodyPr>
            <a:normAutofit fontScale="90000"/>
          </a:bodyPr>
          <a:lstStyle/>
          <a:p>
            <a:pPr algn="ctr"/>
            <a:r>
              <a:rPr lang="en-IN" sz="4000" b="1" dirty="0">
                <a:latin typeface="Times New Roman" panose="02020603050405020304" pitchFamily="18" charset="0"/>
                <a:cs typeface="Times New Roman" panose="02020603050405020304" pitchFamily="18" charset="0"/>
              </a:rPr>
              <a:t>Scope, significance and need of corporate social responsibility</a:t>
            </a:r>
            <a:r>
              <a:rPr lang="en-IN" sz="4000" dirty="0">
                <a:latin typeface="Times New Roman" panose="02020603050405020304" pitchFamily="18" charset="0"/>
                <a:cs typeface="Times New Roman" panose="02020603050405020304" pitchFamily="18" charset="0"/>
              </a:rPr>
              <a:t/>
            </a:r>
            <a:br>
              <a:rPr lang="en-IN" sz="4000" dirty="0">
                <a:latin typeface="Times New Roman" panose="02020603050405020304" pitchFamily="18" charset="0"/>
                <a:cs typeface="Times New Roman" panose="02020603050405020304" pitchFamily="18" charset="0"/>
              </a:rPr>
            </a:br>
            <a:endParaRPr lang="en-IN"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9608434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2800" b="1" dirty="0">
                <a:latin typeface="Times New Roman" panose="02020603050405020304" pitchFamily="18" charset="0"/>
                <a:cs typeface="Times New Roman" panose="02020603050405020304" pitchFamily="18" charset="0"/>
              </a:rPr>
              <a:t>Why CSR is aggressively needed today?</a:t>
            </a:r>
            <a:r>
              <a:rPr lang="en-IN" sz="2800" dirty="0">
                <a:latin typeface="Times New Roman" panose="02020603050405020304" pitchFamily="18" charset="0"/>
                <a:cs typeface="Times New Roman" panose="02020603050405020304" pitchFamily="18" charset="0"/>
              </a:rPr>
              <a:t/>
            </a:r>
            <a:br>
              <a:rPr lang="en-IN" sz="2800" dirty="0">
                <a:latin typeface="Times New Roman" panose="02020603050405020304" pitchFamily="18" charset="0"/>
                <a:cs typeface="Times New Roman" panose="02020603050405020304" pitchFamily="18" charset="0"/>
              </a:rPr>
            </a:br>
            <a:endParaRPr lang="en-IN" sz="28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54954" y="2186609"/>
            <a:ext cx="8825659" cy="4492487"/>
          </a:xfrm>
        </p:spPr>
        <p:txBody>
          <a:bodyPr>
            <a:normAutofit/>
          </a:bodyPr>
          <a:lstStyle/>
          <a:p>
            <a:pPr marL="0" indent="0">
              <a:buNone/>
            </a:pPr>
            <a:r>
              <a:rPr lang="en-IN" sz="2400" dirty="0">
                <a:latin typeface="Times New Roman" panose="02020603050405020304" pitchFamily="18" charset="0"/>
                <a:cs typeface="Times New Roman" panose="02020603050405020304" pitchFamily="18" charset="0"/>
              </a:rPr>
              <a:t>CSR as a strategy is becoming increasingly important for India today because of three identifiable trends:</a:t>
            </a:r>
          </a:p>
          <a:p>
            <a:r>
              <a:rPr lang="en-IN" sz="2400" dirty="0">
                <a:latin typeface="Times New Roman" panose="02020603050405020304" pitchFamily="18" charset="0"/>
                <a:cs typeface="Times New Roman" panose="02020603050405020304" pitchFamily="18" charset="0"/>
              </a:rPr>
              <a:t>1.      </a:t>
            </a:r>
            <a:r>
              <a:rPr lang="en-IN" sz="2400" b="1" dirty="0">
                <a:latin typeface="Times New Roman" panose="02020603050405020304" pitchFamily="18" charset="0"/>
                <a:cs typeface="Times New Roman" panose="02020603050405020304" pitchFamily="18" charset="0"/>
              </a:rPr>
              <a:t>Changing social expectations: </a:t>
            </a:r>
            <a:r>
              <a:rPr lang="en-IN" sz="2400" dirty="0">
                <a:latin typeface="Times New Roman" panose="02020603050405020304" pitchFamily="18" charset="0"/>
                <a:cs typeface="Times New Roman" panose="02020603050405020304" pitchFamily="18" charset="0"/>
              </a:rPr>
              <a:t>Consumers and society in general expect more from the companies whose products they buy.</a:t>
            </a:r>
          </a:p>
          <a:p>
            <a:r>
              <a:rPr lang="en-IN" sz="2400" dirty="0">
                <a:latin typeface="Times New Roman" panose="02020603050405020304" pitchFamily="18" charset="0"/>
                <a:cs typeface="Times New Roman" panose="02020603050405020304" pitchFamily="18" charset="0"/>
              </a:rPr>
              <a:t>2.      </a:t>
            </a:r>
            <a:r>
              <a:rPr lang="en-IN" sz="2400" b="1" dirty="0">
                <a:latin typeface="Times New Roman" panose="02020603050405020304" pitchFamily="18" charset="0"/>
                <a:cs typeface="Times New Roman" panose="02020603050405020304" pitchFamily="18" charset="0"/>
              </a:rPr>
              <a:t>Increasing affluence: </a:t>
            </a:r>
            <a:r>
              <a:rPr lang="en-IN" sz="2400" dirty="0">
                <a:latin typeface="Times New Roman" panose="02020603050405020304" pitchFamily="18" charset="0"/>
                <a:cs typeface="Times New Roman" panose="02020603050405020304" pitchFamily="18" charset="0"/>
              </a:rPr>
              <a:t>This is true within developed nations, but also in comparison to developing nations. Affluent consumers can afford to pick and choose the products they buy.</a:t>
            </a:r>
          </a:p>
          <a:p>
            <a:r>
              <a:rPr lang="en-IN" sz="2400" dirty="0">
                <a:latin typeface="Times New Roman" panose="02020603050405020304" pitchFamily="18" charset="0"/>
                <a:cs typeface="Times New Roman" panose="02020603050405020304" pitchFamily="18" charset="0"/>
              </a:rPr>
              <a:t>3.      </a:t>
            </a:r>
            <a:r>
              <a:rPr lang="en-IN" sz="2400" b="1" dirty="0">
                <a:latin typeface="Times New Roman" panose="02020603050405020304" pitchFamily="18" charset="0"/>
                <a:cs typeface="Times New Roman" panose="02020603050405020304" pitchFamily="18" charset="0"/>
              </a:rPr>
              <a:t>Globalization: </a:t>
            </a:r>
            <a:r>
              <a:rPr lang="en-IN" sz="2400" dirty="0">
                <a:latin typeface="Times New Roman" panose="02020603050405020304" pitchFamily="18" charset="0"/>
                <a:cs typeface="Times New Roman" panose="02020603050405020304" pitchFamily="18" charset="0"/>
              </a:rPr>
              <a:t>Growing influence of the media sees any mistakes by companies brought immediately to the attention of the public.</a:t>
            </a:r>
          </a:p>
          <a:p>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360439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711200"/>
            <a:ext cx="8761413" cy="856343"/>
          </a:xfrm>
        </p:spPr>
        <p:txBody>
          <a:bodyPr/>
          <a:lstStyle/>
          <a:p>
            <a:r>
              <a:rPr lang="en-IN" sz="2800" b="1" dirty="0">
                <a:latin typeface="Times New Roman" panose="02020603050405020304" pitchFamily="18" charset="0"/>
                <a:cs typeface="Times New Roman" panose="02020603050405020304" pitchFamily="18" charset="0"/>
              </a:rPr>
              <a:t>Need for Corporate Social Responsibility</a:t>
            </a:r>
            <a:endParaRPr lang="en-IN" sz="2800" b="1" dirty="0"/>
          </a:p>
        </p:txBody>
      </p:sp>
      <p:sp>
        <p:nvSpPr>
          <p:cNvPr id="3" name="Content Placeholder 2"/>
          <p:cNvSpPr>
            <a:spLocks noGrp="1"/>
          </p:cNvSpPr>
          <p:nvPr>
            <p:ph idx="1"/>
          </p:nvPr>
        </p:nvSpPr>
        <p:spPr>
          <a:xfrm>
            <a:off x="1154954" y="1857829"/>
            <a:ext cx="8825659" cy="5000171"/>
          </a:xfrm>
        </p:spPr>
        <p:txBody>
          <a:bodyPr>
            <a:normAutofit/>
          </a:bodyPr>
          <a:lstStyle/>
          <a:p>
            <a:r>
              <a:rPr lang="en-IN" sz="2400" dirty="0">
                <a:solidFill>
                  <a:schemeClr val="tx1"/>
                </a:solidFill>
                <a:latin typeface="Times New Roman" panose="02020603050405020304" pitchFamily="18" charset="0"/>
                <a:cs typeface="Times New Roman" panose="02020603050405020304" pitchFamily="18" charset="0"/>
              </a:rPr>
              <a:t> To reduce the social cost.</a:t>
            </a:r>
          </a:p>
          <a:p>
            <a:r>
              <a:rPr lang="en-IN" sz="2400" dirty="0">
                <a:solidFill>
                  <a:schemeClr val="tx1"/>
                </a:solidFill>
                <a:latin typeface="Times New Roman" panose="02020603050405020304" pitchFamily="18" charset="0"/>
                <a:cs typeface="Times New Roman" panose="02020603050405020304" pitchFamily="18" charset="0"/>
              </a:rPr>
              <a:t> To enhance the performance of employees.</a:t>
            </a:r>
          </a:p>
          <a:p>
            <a:r>
              <a:rPr lang="en-IN" sz="2400" dirty="0">
                <a:solidFill>
                  <a:schemeClr val="tx1"/>
                </a:solidFill>
                <a:latin typeface="Times New Roman" panose="02020603050405020304" pitchFamily="18" charset="0"/>
                <a:cs typeface="Times New Roman" panose="02020603050405020304" pitchFamily="18" charset="0"/>
              </a:rPr>
              <a:t>It a type of investment.</a:t>
            </a:r>
          </a:p>
          <a:p>
            <a:r>
              <a:rPr lang="en-IN" sz="2400" dirty="0">
                <a:solidFill>
                  <a:schemeClr val="tx1"/>
                </a:solidFill>
                <a:latin typeface="Times New Roman" panose="02020603050405020304" pitchFamily="18" charset="0"/>
                <a:cs typeface="Times New Roman" panose="02020603050405020304" pitchFamily="18" charset="0"/>
              </a:rPr>
              <a:t>It leads to industrial peace.</a:t>
            </a:r>
          </a:p>
          <a:p>
            <a:r>
              <a:rPr lang="en-IN" sz="2400" dirty="0">
                <a:solidFill>
                  <a:schemeClr val="tx1"/>
                </a:solidFill>
                <a:latin typeface="Times New Roman" panose="02020603050405020304" pitchFamily="18" charset="0"/>
                <a:cs typeface="Times New Roman" panose="02020603050405020304" pitchFamily="18" charset="0"/>
              </a:rPr>
              <a:t>It improves the public image.</a:t>
            </a:r>
          </a:p>
          <a:p>
            <a:r>
              <a:rPr lang="en-IN" sz="2400" dirty="0">
                <a:solidFill>
                  <a:schemeClr val="tx1"/>
                </a:solidFill>
                <a:latin typeface="Times New Roman" panose="02020603050405020304" pitchFamily="18" charset="0"/>
                <a:cs typeface="Times New Roman" panose="02020603050405020304" pitchFamily="18" charset="0"/>
              </a:rPr>
              <a:t>Can generate more profit.</a:t>
            </a:r>
          </a:p>
          <a:p>
            <a:r>
              <a:rPr lang="en-IN" sz="2400" dirty="0">
                <a:solidFill>
                  <a:schemeClr val="tx1"/>
                </a:solidFill>
                <a:latin typeface="Times New Roman" panose="02020603050405020304" pitchFamily="18" charset="0"/>
                <a:cs typeface="Times New Roman" panose="02020603050405020304" pitchFamily="18" charset="0"/>
              </a:rPr>
              <a:t> To provide moral justification.</a:t>
            </a:r>
          </a:p>
          <a:p>
            <a:r>
              <a:rPr lang="en-IN" sz="2400" dirty="0">
                <a:solidFill>
                  <a:schemeClr val="tx1"/>
                </a:solidFill>
                <a:latin typeface="Times New Roman" panose="02020603050405020304" pitchFamily="18" charset="0"/>
                <a:cs typeface="Times New Roman" panose="02020603050405020304" pitchFamily="18" charset="0"/>
              </a:rPr>
              <a:t>It satisfies the stakeholders.</a:t>
            </a:r>
          </a:p>
          <a:p>
            <a:r>
              <a:rPr lang="en-IN" sz="2400" dirty="0">
                <a:solidFill>
                  <a:schemeClr val="tx1"/>
                </a:solidFill>
                <a:latin typeface="Times New Roman" panose="02020603050405020304" pitchFamily="18" charset="0"/>
                <a:cs typeface="Times New Roman" panose="02020603050405020304" pitchFamily="18" charset="0"/>
              </a:rPr>
              <a:t>Helps to avoid government regulations &amp; control.</a:t>
            </a:r>
          </a:p>
          <a:p>
            <a:r>
              <a:rPr lang="en-IN" sz="2400" dirty="0">
                <a:solidFill>
                  <a:schemeClr val="tx1"/>
                </a:solidFill>
                <a:latin typeface="Times New Roman" panose="02020603050405020304" pitchFamily="18" charset="0"/>
                <a:cs typeface="Times New Roman" panose="02020603050405020304" pitchFamily="18" charset="0"/>
              </a:rPr>
              <a:t>Enhance the health by non polluting measures</a:t>
            </a:r>
          </a:p>
        </p:txBody>
      </p:sp>
    </p:spTree>
    <p:extLst>
      <p:ext uri="{BB962C8B-B14F-4D97-AF65-F5344CB8AC3E}">
        <p14:creationId xmlns:p14="http://schemas.microsoft.com/office/powerpoint/2010/main" xmlns="" val="36463084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2800" b="1" dirty="0">
                <a:latin typeface="Times New Roman" panose="02020603050405020304" pitchFamily="18" charset="0"/>
                <a:cs typeface="Times New Roman" panose="02020603050405020304" pitchFamily="18" charset="0"/>
              </a:rPr>
              <a:t>conclusion</a:t>
            </a:r>
          </a:p>
        </p:txBody>
      </p:sp>
      <p:sp>
        <p:nvSpPr>
          <p:cNvPr id="3" name="Content Placeholder 2"/>
          <p:cNvSpPr>
            <a:spLocks noGrp="1"/>
          </p:cNvSpPr>
          <p:nvPr>
            <p:ph idx="1"/>
          </p:nvPr>
        </p:nvSpPr>
        <p:spPr>
          <a:xfrm>
            <a:off x="1154954" y="2226365"/>
            <a:ext cx="8825659" cy="4094922"/>
          </a:xfrm>
        </p:spPr>
        <p:txBody>
          <a:bodyPr>
            <a:noAutofit/>
          </a:bodyPr>
          <a:lstStyle/>
          <a:p>
            <a:r>
              <a:rPr lang="en-IN" sz="2400" dirty="0">
                <a:latin typeface="Times New Roman" panose="02020603050405020304" pitchFamily="18" charset="0"/>
                <a:cs typeface="Times New Roman" panose="02020603050405020304" pitchFamily="18" charset="0"/>
              </a:rPr>
              <a:t>The roots of corporate social responsibility (CSR) lie in philanthropic activities such as donations, charity, relief work, etc. conducted by a business enterprise. CSR activities refer to those voluntary initiatives adopted by an organization, sometimes over and beyond the legal regulatory framework of a country, to do service or welfare programs for the society.</a:t>
            </a:r>
          </a:p>
          <a:p>
            <a:r>
              <a:rPr lang="en-IN" sz="2400" dirty="0">
                <a:latin typeface="Times New Roman" panose="02020603050405020304" pitchFamily="18" charset="0"/>
                <a:cs typeface="Times New Roman" panose="02020603050405020304" pitchFamily="18" charset="0"/>
              </a:rPr>
              <a:t>Globally, the concept of social responsibility has evolved and now embrace all related concepts such as corporate citizenship, philanthropy, strategic philanthropy, shared value, corporate sustainability and business responsibility.</a:t>
            </a:r>
          </a:p>
          <a:p>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2190820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IN" sz="2400" dirty="0">
                <a:latin typeface="Times New Roman" panose="02020603050405020304" pitchFamily="18" charset="0"/>
                <a:cs typeface="Times New Roman" panose="02020603050405020304" pitchFamily="18" charset="0"/>
              </a:rPr>
              <a:t>In today’s scenario of cut throat competition, everyone is so occupied in chasing targets and handling the gravity at workplace that we actually forget that there is a world around us as well. Corporate social responsibility in a way also plays a crucial role in the progress of the society, which would at the end of the day benefit us only.</a:t>
            </a:r>
          </a:p>
          <a:p>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5574361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2800" b="1" dirty="0">
                <a:latin typeface="Times New Roman" panose="02020603050405020304" pitchFamily="18" charset="0"/>
                <a:cs typeface="Times New Roman" panose="02020603050405020304" pitchFamily="18" charset="0"/>
              </a:rPr>
              <a:t>References</a:t>
            </a:r>
            <a:br>
              <a:rPr lang="en-IN" sz="2800" b="1" dirty="0">
                <a:latin typeface="Times New Roman" panose="02020603050405020304" pitchFamily="18" charset="0"/>
                <a:cs typeface="Times New Roman" panose="02020603050405020304" pitchFamily="18" charset="0"/>
              </a:rPr>
            </a:br>
            <a:endParaRPr lang="en-IN" sz="28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54954" y="2385391"/>
            <a:ext cx="8825659" cy="4472609"/>
          </a:xfrm>
        </p:spPr>
        <p:txBody>
          <a:bodyPr>
            <a:normAutofit lnSpcReduction="10000"/>
          </a:bodyPr>
          <a:lstStyle/>
          <a:p>
            <a:r>
              <a:rPr lang="en-IN" sz="2400" dirty="0">
                <a:latin typeface="Times New Roman" panose="02020603050405020304" pitchFamily="18" charset="0"/>
                <a:cs typeface="Times New Roman" panose="02020603050405020304" pitchFamily="18" charset="0"/>
              </a:rPr>
              <a:t>http://www.managementstudyguide.com/importance-of-corporate-social-responsibility.htm</a:t>
            </a:r>
          </a:p>
          <a:p>
            <a:r>
              <a:rPr lang="en-IN" sz="2400" dirty="0">
                <a:latin typeface="Times New Roman" panose="02020603050405020304" pitchFamily="18" charset="0"/>
                <a:cs typeface="Times New Roman" panose="02020603050405020304" pitchFamily="18" charset="0"/>
              </a:rPr>
              <a:t>http://www.managementstudyguide.com/business-need-corporate-social-responsibility.htm</a:t>
            </a:r>
          </a:p>
          <a:p>
            <a:r>
              <a:rPr lang="en-IN" sz="2400" dirty="0">
                <a:latin typeface="Times New Roman" panose="02020603050405020304" pitchFamily="18" charset="0"/>
                <a:cs typeface="Times New Roman" panose="02020603050405020304" pitchFamily="18" charset="0"/>
              </a:rPr>
              <a:t>http://www.managementstudyguide.com/corporate-social-responsibility.htm</a:t>
            </a:r>
          </a:p>
          <a:p>
            <a:r>
              <a:rPr lang="en-IN" sz="2400" dirty="0">
                <a:latin typeface="Times New Roman" panose="02020603050405020304" pitchFamily="18" charset="0"/>
                <a:cs typeface="Times New Roman" panose="02020603050405020304" pitchFamily="18" charset="0"/>
              </a:rPr>
              <a:t>http://www.csrtimes.com/community-articles/why-india-needs-aggressive-csr</a:t>
            </a:r>
          </a:p>
          <a:p>
            <a:r>
              <a:rPr lang="en-IN" sz="2400" dirty="0">
                <a:latin typeface="Times New Roman" panose="02020603050405020304" pitchFamily="18" charset="0"/>
                <a:cs typeface="Times New Roman" panose="02020603050405020304" pitchFamily="18" charset="0"/>
              </a:rPr>
              <a:t>implementation</a:t>
            </a:r>
          </a:p>
          <a:p>
            <a:r>
              <a:rPr lang="en-IN" sz="2400" dirty="0">
                <a:latin typeface="Times New Roman" panose="02020603050405020304" pitchFamily="18" charset="0"/>
                <a:cs typeface="Times New Roman" panose="02020603050405020304" pitchFamily="18" charset="0"/>
              </a:rPr>
              <a:t>http://www.tutorialspoint.com/articles/the-need-for-social-responsibility-of-business-enterprises</a:t>
            </a:r>
          </a:p>
          <a:p>
            <a:pPr marL="0" indent="0">
              <a:buNone/>
            </a:pP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8090578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2800" b="1" dirty="0">
                <a:latin typeface="Times New Roman" panose="02020603050405020304" pitchFamily="18" charset="0"/>
                <a:cs typeface="Times New Roman" panose="02020603050405020304" pitchFamily="18" charset="0"/>
              </a:rPr>
              <a:t>Introduction</a:t>
            </a:r>
            <a:r>
              <a:rPr lang="en-IN" b="1" dirty="0"/>
              <a:t> </a:t>
            </a:r>
          </a:p>
        </p:txBody>
      </p:sp>
      <p:sp>
        <p:nvSpPr>
          <p:cNvPr id="3" name="Content Placeholder 2"/>
          <p:cNvSpPr>
            <a:spLocks noGrp="1"/>
          </p:cNvSpPr>
          <p:nvPr>
            <p:ph idx="1"/>
          </p:nvPr>
        </p:nvSpPr>
        <p:spPr>
          <a:xfrm>
            <a:off x="1154954" y="2186609"/>
            <a:ext cx="8825659" cy="4399721"/>
          </a:xfrm>
        </p:spPr>
        <p:txBody>
          <a:bodyPr>
            <a:normAutofit/>
          </a:bodyPr>
          <a:lstStyle/>
          <a:p>
            <a:pPr>
              <a:buFont typeface="Wingdings" panose="05000000000000000000" pitchFamily="2" charset="2"/>
              <a:buChar char="Ø"/>
            </a:pPr>
            <a:r>
              <a:rPr lang="en-IN" sz="2400" dirty="0">
                <a:latin typeface="Times New Roman" panose="02020603050405020304" pitchFamily="18" charset="0"/>
                <a:cs typeface="Times New Roman" panose="02020603050405020304" pitchFamily="18" charset="0"/>
              </a:rPr>
              <a:t>Corporate social responsibility (CSR), also known as corporate responsibility, corporate citizenship, responsible business, sustainable responsible business (SRB), or corporate social performance, is a form of corporate self -regulation integrated into a business model. </a:t>
            </a:r>
          </a:p>
          <a:p>
            <a:pPr>
              <a:buFont typeface="Wingdings" panose="05000000000000000000" pitchFamily="2" charset="2"/>
              <a:buChar char="Ø"/>
            </a:pPr>
            <a:r>
              <a:rPr lang="en-IN" sz="2400" dirty="0">
                <a:latin typeface="Times New Roman" panose="02020603050405020304" pitchFamily="18" charset="0"/>
                <a:cs typeface="Times New Roman" panose="02020603050405020304" pitchFamily="18" charset="0"/>
              </a:rPr>
              <a:t>CSR policy would function as a built-in, self-regulating mechanism whereby business would monitor and ensure their adherence to law, ethical standards, and international norms. Business would embrace responsibility for the impact of their activities on the environment, consumers, employees, communities, stakeholders and all other members of the public sphere.</a:t>
            </a:r>
          </a:p>
          <a:p>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748936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IN" sz="2400" b="1" dirty="0">
                <a:latin typeface="Times New Roman" panose="02020603050405020304" pitchFamily="18" charset="0"/>
                <a:cs typeface="Times New Roman" panose="02020603050405020304" pitchFamily="18" charset="0"/>
              </a:rPr>
              <a:t>Corporate social responsibility</a:t>
            </a:r>
            <a:r>
              <a:rPr lang="en-IN" sz="2400" dirty="0">
                <a:latin typeface="Times New Roman" panose="02020603050405020304" pitchFamily="18" charset="0"/>
                <a:cs typeface="Times New Roman" panose="02020603050405020304" pitchFamily="18" charset="0"/>
              </a:rPr>
              <a:t> (</a:t>
            </a:r>
            <a:r>
              <a:rPr lang="en-IN" sz="2400" b="1" dirty="0">
                <a:latin typeface="Times New Roman" panose="02020603050405020304" pitchFamily="18" charset="0"/>
                <a:cs typeface="Times New Roman" panose="02020603050405020304" pitchFamily="18" charset="0"/>
              </a:rPr>
              <a:t>CSR</a:t>
            </a:r>
            <a:r>
              <a:rPr lang="en-IN" sz="2400" dirty="0">
                <a:latin typeface="Times New Roman" panose="02020603050405020304" pitchFamily="18" charset="0"/>
                <a:cs typeface="Times New Roman" panose="02020603050405020304" pitchFamily="18" charset="0"/>
              </a:rPr>
              <a:t>) is a comprehensive term used to describe a company's efforts to improve society in some way. These efforts can range from donating money to non-profits to implementing environmentally-friendly policies in the workplace. </a:t>
            </a:r>
            <a:r>
              <a:rPr lang="en-IN" sz="2400" b="1" dirty="0">
                <a:latin typeface="Times New Roman" panose="02020603050405020304" pitchFamily="18" charset="0"/>
                <a:cs typeface="Times New Roman" panose="02020603050405020304" pitchFamily="18" charset="0"/>
              </a:rPr>
              <a:t>CSR</a:t>
            </a:r>
            <a:r>
              <a:rPr lang="en-IN" sz="2400" dirty="0">
                <a:latin typeface="Times New Roman" panose="02020603050405020304" pitchFamily="18" charset="0"/>
                <a:cs typeface="Times New Roman" panose="02020603050405020304" pitchFamily="18" charset="0"/>
              </a:rPr>
              <a:t> is important for companies, non-profits, and employees alike.</a:t>
            </a:r>
          </a:p>
          <a:p>
            <a:r>
              <a:rPr lang="en-IN" sz="2400" dirty="0">
                <a:latin typeface="Times New Roman" panose="02020603050405020304" pitchFamily="18" charset="0"/>
                <a:cs typeface="Times New Roman" panose="02020603050405020304" pitchFamily="18" charset="0"/>
              </a:rPr>
              <a:t>Corporate social responsibility allows organizations to do their bit for the society, environment, customers or for that matter stake holders.</a:t>
            </a:r>
          </a:p>
          <a:p>
            <a:endParaRPr lang="en-IN" sz="2400" dirty="0">
              <a:latin typeface="Times New Roman" panose="02020603050405020304" pitchFamily="18" charset="0"/>
              <a:cs typeface="Times New Roman" panose="02020603050405020304" pitchFamily="18" charset="0"/>
            </a:endParaRPr>
          </a:p>
          <a:p>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8632245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2800" b="1" dirty="0">
                <a:latin typeface="Times New Roman" panose="02020603050405020304" pitchFamily="18" charset="0"/>
                <a:cs typeface="Times New Roman" panose="02020603050405020304" pitchFamily="18" charset="0"/>
              </a:rPr>
              <a:t>Defining Corporate Social Responsibility</a:t>
            </a:r>
            <a:br>
              <a:rPr lang="en-IN" sz="2800" b="1" dirty="0">
                <a:latin typeface="Times New Roman" panose="02020603050405020304" pitchFamily="18" charset="0"/>
                <a:cs typeface="Times New Roman" panose="02020603050405020304" pitchFamily="18" charset="0"/>
              </a:rPr>
            </a:br>
            <a:endParaRPr lang="en-IN" sz="28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IN" sz="2400" dirty="0">
                <a:latin typeface="Times New Roman" panose="02020603050405020304" pitchFamily="18" charset="0"/>
                <a:cs typeface="Times New Roman" panose="02020603050405020304" pitchFamily="18" charset="0"/>
              </a:rPr>
              <a:t>It is “The responsibility of an enterprise for their impact on society”.</a:t>
            </a:r>
          </a:p>
          <a:p>
            <a:r>
              <a:rPr lang="en-IN" sz="2400" dirty="0">
                <a:latin typeface="Times New Roman" panose="02020603050405020304" pitchFamily="18" charset="0"/>
                <a:cs typeface="Times New Roman" panose="02020603050405020304" pitchFamily="18" charset="0"/>
              </a:rPr>
              <a:t>According to the United nations industrial development organization(UNIDO), “Corporate social responsibility is a management concept whereby companies integrate social and environmental concerns in their business operations and interactions with their stakeholders”</a:t>
            </a:r>
          </a:p>
          <a:p>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0804294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2800" b="1" dirty="0">
                <a:latin typeface="Times New Roman" panose="02020603050405020304" pitchFamily="18" charset="0"/>
                <a:cs typeface="Times New Roman" panose="02020603050405020304" pitchFamily="18" charset="0"/>
              </a:rPr>
              <a:t>The Scope of Corporate Social Responsibility</a:t>
            </a:r>
            <a:br>
              <a:rPr lang="en-IN" sz="2800" b="1" dirty="0">
                <a:latin typeface="Times New Roman" panose="02020603050405020304" pitchFamily="18" charset="0"/>
                <a:cs typeface="Times New Roman" panose="02020603050405020304" pitchFamily="18" charset="0"/>
              </a:rPr>
            </a:br>
            <a:endParaRPr lang="en-IN" sz="28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54954" y="1680632"/>
            <a:ext cx="8825659" cy="5177367"/>
          </a:xfrm>
        </p:spPr>
        <p:txBody>
          <a:bodyPr>
            <a:normAutofit/>
          </a:bodyPr>
          <a:lstStyle/>
          <a:p>
            <a:r>
              <a:rPr lang="en-IN" sz="2400" dirty="0">
                <a:solidFill>
                  <a:schemeClr val="tx1"/>
                </a:solidFill>
                <a:latin typeface="Times New Roman" panose="02020603050405020304" pitchFamily="18" charset="0"/>
                <a:cs typeface="Times New Roman" panose="02020603050405020304" pitchFamily="18" charset="0"/>
              </a:rPr>
              <a:t>The term corporate social responsibility gives a chance to all the employees of an organization to contribute towards the society, environment, country and so on.</a:t>
            </a:r>
          </a:p>
          <a:p>
            <a:r>
              <a:rPr lang="en-IN" sz="2400" dirty="0">
                <a:solidFill>
                  <a:schemeClr val="tx1"/>
                </a:solidFill>
                <a:latin typeface="Times New Roman" panose="02020603050405020304" pitchFamily="18" charset="0"/>
                <a:cs typeface="Times New Roman" panose="02020603050405020304" pitchFamily="18" charset="0"/>
              </a:rPr>
              <a:t>With the proclamation of the Companies Act, 2013 (Act) on September 2013 and the notification of Section 135 of the Act read with in Schedule VII to the Act, it has become mandatory for the corporate entities falling with the purview of the limits as to Net worth, Turnover or Profitability as laid down in the said section read with the CSR Rules, to undertake any one or more of the activities as laid down thereunder, towards the discharge of their responsibility towards the society in general (the “Corporate Social Responsibility” or briefly “CSR”). </a:t>
            </a:r>
          </a:p>
        </p:txBody>
      </p:sp>
    </p:spTree>
    <p:extLst>
      <p:ext uri="{BB962C8B-B14F-4D97-AF65-F5344CB8AC3E}">
        <p14:creationId xmlns:p14="http://schemas.microsoft.com/office/powerpoint/2010/main" xmlns="" val="2059703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4954" y="2452914"/>
            <a:ext cx="8825659" cy="4136572"/>
          </a:xfrm>
        </p:spPr>
        <p:txBody>
          <a:bodyPr>
            <a:normAutofit/>
          </a:bodyPr>
          <a:lstStyle/>
          <a:p>
            <a:pPr marL="0" indent="0">
              <a:buNone/>
            </a:pPr>
            <a:r>
              <a:rPr lang="en-IN" sz="2400" b="1" dirty="0">
                <a:solidFill>
                  <a:schemeClr val="tx1"/>
                </a:solidFill>
                <a:latin typeface="Times New Roman" panose="02020603050405020304" pitchFamily="18" charset="0"/>
                <a:cs typeface="Times New Roman" panose="02020603050405020304" pitchFamily="18" charset="0"/>
              </a:rPr>
              <a:t>CSR THRUST AREAS</a:t>
            </a:r>
          </a:p>
          <a:p>
            <a:pPr marL="0" indent="0">
              <a:buNone/>
            </a:pPr>
            <a:endParaRPr lang="en-IN" sz="2400" b="1" dirty="0">
              <a:solidFill>
                <a:schemeClr val="tx1"/>
              </a:solidFill>
              <a:latin typeface="Times New Roman" panose="02020603050405020304" pitchFamily="18" charset="0"/>
              <a:cs typeface="Times New Roman" panose="02020603050405020304" pitchFamily="18" charset="0"/>
            </a:endParaRPr>
          </a:p>
          <a:p>
            <a:r>
              <a:rPr lang="en-IN" sz="2400" dirty="0">
                <a:solidFill>
                  <a:schemeClr val="tx1"/>
                </a:solidFill>
                <a:latin typeface="Times New Roman" panose="02020603050405020304" pitchFamily="18" charset="0"/>
                <a:cs typeface="Times New Roman" panose="02020603050405020304" pitchFamily="18" charset="0"/>
              </a:rPr>
              <a:t> The Company has identified CSR Thrust Areas for undertaking CSR Projects/ programs/ activities in India.</a:t>
            </a:r>
          </a:p>
          <a:p>
            <a:pPr marL="0" indent="0">
              <a:buNone/>
            </a:pPr>
            <a:endParaRPr lang="en-IN" sz="2400" dirty="0">
              <a:solidFill>
                <a:schemeClr val="tx1"/>
              </a:solidFill>
              <a:latin typeface="Times New Roman" panose="02020603050405020304" pitchFamily="18" charset="0"/>
              <a:cs typeface="Times New Roman" panose="02020603050405020304" pitchFamily="18" charset="0"/>
            </a:endParaRPr>
          </a:p>
          <a:p>
            <a:r>
              <a:rPr lang="en-IN" sz="2400" dirty="0">
                <a:solidFill>
                  <a:schemeClr val="tx1"/>
                </a:solidFill>
                <a:latin typeface="Times New Roman" panose="02020603050405020304" pitchFamily="18" charset="0"/>
                <a:cs typeface="Times New Roman" panose="02020603050405020304" pitchFamily="18" charset="0"/>
              </a:rPr>
              <a:t> The actual distribution of the expenditure among these thrust areas will depend upon the local needs as may be determined by the need identification studies or discussions with local government/ Gram panchayat/ NGOs. </a:t>
            </a:r>
          </a:p>
          <a:p>
            <a:pPr marL="0" indent="0">
              <a:buNone/>
            </a:pPr>
            <a:endParaRPr lang="en-IN"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07676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4954" y="1175657"/>
            <a:ext cx="8825659" cy="5181600"/>
          </a:xfrm>
        </p:spPr>
        <p:txBody>
          <a:bodyPr>
            <a:normAutofit/>
          </a:bodyPr>
          <a:lstStyle/>
          <a:p>
            <a:pPr marL="0" indent="0">
              <a:buNone/>
            </a:pPr>
            <a:r>
              <a:rPr lang="en-IN" sz="2400" b="1" dirty="0">
                <a:solidFill>
                  <a:schemeClr val="tx1"/>
                </a:solidFill>
                <a:latin typeface="Times New Roman" panose="02020603050405020304" pitchFamily="18" charset="0"/>
                <a:cs typeface="Times New Roman" panose="02020603050405020304" pitchFamily="18" charset="0"/>
              </a:rPr>
              <a:t>Thrust areas</a:t>
            </a:r>
            <a:r>
              <a:rPr lang="en-IN" sz="2400" dirty="0">
                <a:solidFill>
                  <a:schemeClr val="tx1"/>
                </a:solidFill>
                <a:latin typeface="Times New Roman" panose="02020603050405020304" pitchFamily="18" charset="0"/>
                <a:cs typeface="Times New Roman" panose="02020603050405020304" pitchFamily="18" charset="0"/>
              </a:rPr>
              <a:t>: </a:t>
            </a:r>
          </a:p>
          <a:p>
            <a:pPr>
              <a:buFont typeface="Wingdings" panose="05000000000000000000" pitchFamily="2" charset="2"/>
              <a:buChar char="v"/>
            </a:pPr>
            <a:r>
              <a:rPr lang="en-IN" sz="2400" b="1" dirty="0">
                <a:solidFill>
                  <a:schemeClr val="tx1"/>
                </a:solidFill>
                <a:latin typeface="Times New Roman" panose="02020603050405020304" pitchFamily="18" charset="0"/>
                <a:cs typeface="Times New Roman" panose="02020603050405020304" pitchFamily="18" charset="0"/>
              </a:rPr>
              <a:t>Education</a:t>
            </a:r>
            <a:r>
              <a:rPr lang="en-IN" sz="2400" dirty="0">
                <a:solidFill>
                  <a:schemeClr val="tx1"/>
                </a:solidFill>
                <a:latin typeface="Times New Roman" panose="02020603050405020304" pitchFamily="18" charset="0"/>
                <a:cs typeface="Times New Roman" panose="02020603050405020304" pitchFamily="18" charset="0"/>
              </a:rPr>
              <a:t>: Promoting education, including special education and employment enhancing vocation skills especially among children, women, elderly and the differently abled and livelihood enhancement projects. </a:t>
            </a:r>
          </a:p>
          <a:p>
            <a:pPr>
              <a:buFont typeface="Wingdings" panose="05000000000000000000" pitchFamily="2" charset="2"/>
              <a:buChar char="v"/>
            </a:pPr>
            <a:r>
              <a:rPr lang="en-IN" sz="2400" b="1" dirty="0">
                <a:solidFill>
                  <a:schemeClr val="tx1"/>
                </a:solidFill>
                <a:latin typeface="Times New Roman" panose="02020603050405020304" pitchFamily="18" charset="0"/>
                <a:cs typeface="Times New Roman" panose="02020603050405020304" pitchFamily="18" charset="0"/>
              </a:rPr>
              <a:t> Health</a:t>
            </a:r>
            <a:r>
              <a:rPr lang="en-IN" sz="2400" dirty="0">
                <a:solidFill>
                  <a:schemeClr val="tx1"/>
                </a:solidFill>
                <a:latin typeface="Times New Roman" panose="02020603050405020304" pitchFamily="18" charset="0"/>
                <a:cs typeface="Times New Roman" panose="02020603050405020304" pitchFamily="18" charset="0"/>
              </a:rPr>
              <a:t>: Eradicating hunger, poverty and malnutrition, promoting health care including preventive health care and sanitation and making available safe drinking water. </a:t>
            </a:r>
          </a:p>
          <a:p>
            <a:pPr>
              <a:buFont typeface="Wingdings" panose="05000000000000000000" pitchFamily="2" charset="2"/>
              <a:buChar char="v"/>
            </a:pPr>
            <a:r>
              <a:rPr lang="en-IN" sz="2400" b="1" dirty="0">
                <a:solidFill>
                  <a:schemeClr val="tx1"/>
                </a:solidFill>
                <a:latin typeface="Times New Roman" panose="02020603050405020304" pitchFamily="18" charset="0"/>
                <a:cs typeface="Times New Roman" panose="02020603050405020304" pitchFamily="18" charset="0"/>
              </a:rPr>
              <a:t> Environment</a:t>
            </a:r>
            <a:r>
              <a:rPr lang="en-IN" sz="2400" dirty="0">
                <a:solidFill>
                  <a:schemeClr val="tx1"/>
                </a:solidFill>
                <a:latin typeface="Times New Roman" panose="02020603050405020304" pitchFamily="18" charset="0"/>
                <a:cs typeface="Times New Roman" panose="02020603050405020304" pitchFamily="18" charset="0"/>
              </a:rPr>
              <a:t>: Ensuring environmental sustainability, ecological balance, protection of flora and fauna, animal welfare, </a:t>
            </a:r>
            <a:r>
              <a:rPr lang="en-IN" sz="2400" dirty="0" err="1">
                <a:solidFill>
                  <a:schemeClr val="tx1"/>
                </a:solidFill>
                <a:latin typeface="Times New Roman" panose="02020603050405020304" pitchFamily="18" charset="0"/>
                <a:cs typeface="Times New Roman" panose="02020603050405020304" pitchFamily="18" charset="0"/>
              </a:rPr>
              <a:t>agro</a:t>
            </a:r>
            <a:r>
              <a:rPr lang="en-IN" sz="2400" dirty="0">
                <a:solidFill>
                  <a:schemeClr val="tx1"/>
                </a:solidFill>
                <a:latin typeface="Times New Roman" panose="02020603050405020304" pitchFamily="18" charset="0"/>
                <a:cs typeface="Times New Roman" panose="02020603050405020304" pitchFamily="18" charset="0"/>
              </a:rPr>
              <a:t> forestry, conservation of natural resources and maintaining quality of soil, air and water.</a:t>
            </a:r>
          </a:p>
          <a:p>
            <a:endParaRPr lang="en-IN" sz="2400" dirty="0"/>
          </a:p>
        </p:txBody>
      </p:sp>
    </p:spTree>
    <p:extLst>
      <p:ext uri="{BB962C8B-B14F-4D97-AF65-F5344CB8AC3E}">
        <p14:creationId xmlns:p14="http://schemas.microsoft.com/office/powerpoint/2010/main" xmlns="" val="1276086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2800" b="1" dirty="0">
                <a:latin typeface="Times New Roman" panose="02020603050405020304" pitchFamily="18" charset="0"/>
                <a:cs typeface="Times New Roman" panose="02020603050405020304" pitchFamily="18" charset="0"/>
              </a:rPr>
              <a:t>Significance of corporate social responsibility</a:t>
            </a:r>
            <a:r>
              <a:rPr lang="en-IN" sz="2800" dirty="0">
                <a:latin typeface="Times New Roman" panose="02020603050405020304" pitchFamily="18" charset="0"/>
                <a:cs typeface="Times New Roman" panose="02020603050405020304" pitchFamily="18" charset="0"/>
              </a:rPr>
              <a:t/>
            </a:r>
            <a:br>
              <a:rPr lang="en-IN" sz="2800" dirty="0">
                <a:latin typeface="Times New Roman" panose="02020603050405020304" pitchFamily="18" charset="0"/>
                <a:cs typeface="Times New Roman" panose="02020603050405020304" pitchFamily="18" charset="0"/>
              </a:rPr>
            </a:br>
            <a:endParaRPr lang="en-IN" sz="28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54954" y="2292627"/>
            <a:ext cx="8825659" cy="4187686"/>
          </a:xfrm>
        </p:spPr>
        <p:txBody>
          <a:bodyPr>
            <a:normAutofit lnSpcReduction="10000"/>
          </a:bodyPr>
          <a:lstStyle/>
          <a:p>
            <a:r>
              <a:rPr lang="en-IN" sz="2400" dirty="0">
                <a:latin typeface="Times New Roman" panose="02020603050405020304" pitchFamily="18" charset="0"/>
                <a:cs typeface="Times New Roman" panose="02020603050405020304" pitchFamily="18" charset="0"/>
              </a:rPr>
              <a:t>Doing something for society, stake holders, customers would not only take business to a higher level but also ensure long term growth and success. </a:t>
            </a:r>
          </a:p>
          <a:p>
            <a:r>
              <a:rPr lang="en-IN" sz="2400" dirty="0">
                <a:latin typeface="Times New Roman" panose="02020603050405020304" pitchFamily="18" charset="0"/>
                <a:cs typeface="Times New Roman" panose="02020603050405020304" pitchFamily="18" charset="0"/>
              </a:rPr>
              <a:t>Corporate social responsibility plays a crucial role in making brand popular not only among competitors but also, media, other organizations and most importantly people who are direct customers.</a:t>
            </a:r>
          </a:p>
          <a:p>
            <a:r>
              <a:rPr lang="en-IN" sz="2400" dirty="0">
                <a:latin typeface="Times New Roman" panose="02020603050405020304" pitchFamily="18" charset="0"/>
                <a:cs typeface="Times New Roman" panose="02020603050405020304" pitchFamily="18" charset="0"/>
              </a:rPr>
              <a:t> People develop a positive feeling for a brand which takes the initiative of educating poor children, planting more trees for a greener environment, bringing electricity to a village, providing employment to people and so on..</a:t>
            </a:r>
          </a:p>
          <a:p>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668155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4954" y="2279373"/>
            <a:ext cx="8825659" cy="4373217"/>
          </a:xfrm>
        </p:spPr>
        <p:txBody>
          <a:bodyPr>
            <a:normAutofit/>
          </a:bodyPr>
          <a:lstStyle/>
          <a:p>
            <a:r>
              <a:rPr lang="en-IN" sz="2400" dirty="0">
                <a:solidFill>
                  <a:schemeClr val="tx1"/>
                </a:solidFill>
                <a:latin typeface="Times New Roman" panose="02020603050405020304" pitchFamily="18" charset="0"/>
                <a:cs typeface="Times New Roman" panose="02020603050405020304" pitchFamily="18" charset="0"/>
              </a:rPr>
              <a:t>Corporate social responsibility also gives employees a feeling of incomparable happiness. Employees take pride in educating poor people or children who cannot afford to go to regular schools and receive formal education. </a:t>
            </a:r>
          </a:p>
          <a:p>
            <a:r>
              <a:rPr lang="en-IN" sz="2400" dirty="0">
                <a:solidFill>
                  <a:schemeClr val="tx1"/>
                </a:solidFill>
                <a:latin typeface="Times New Roman" panose="02020603050405020304" pitchFamily="18" charset="0"/>
                <a:cs typeface="Times New Roman" panose="02020603050405020304" pitchFamily="18" charset="0"/>
              </a:rPr>
              <a:t>CSR activities strengthen the bond among employees. People develop a habit of working together as a single unit to help others. Infact they start enjoying work together and also become good friends in due course of time. </a:t>
            </a:r>
          </a:p>
          <a:p>
            <a:r>
              <a:rPr lang="en-IN" sz="2400" dirty="0">
                <a:solidFill>
                  <a:schemeClr val="tx1"/>
                </a:solidFill>
                <a:latin typeface="Times New Roman" panose="02020603050405020304" pitchFamily="18" charset="0"/>
                <a:cs typeface="Times New Roman" panose="02020603050405020304" pitchFamily="18" charset="0"/>
              </a:rPr>
              <a:t>Corporate social responsibility also goes a long way in building a positive image of the brand. Positive word of mouth eventually helps to generate more revenues for the organization.</a:t>
            </a:r>
          </a:p>
          <a:p>
            <a:endParaRPr lang="en-IN"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73126477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xmlns=""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134</TotalTime>
  <Words>760</Words>
  <Application>Microsoft Office PowerPoint</Application>
  <PresentationFormat>Custom</PresentationFormat>
  <Paragraphs>55</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Ion Boardroom</vt:lpstr>
      <vt:lpstr>Scope, significance and need of corporate social responsibility </vt:lpstr>
      <vt:lpstr>Introduction </vt:lpstr>
      <vt:lpstr>Slide 3</vt:lpstr>
      <vt:lpstr>Defining Corporate Social Responsibility </vt:lpstr>
      <vt:lpstr>The Scope of Corporate Social Responsibility </vt:lpstr>
      <vt:lpstr>Slide 6</vt:lpstr>
      <vt:lpstr>Slide 7</vt:lpstr>
      <vt:lpstr>Significance of corporate social responsibility </vt:lpstr>
      <vt:lpstr>Slide 9</vt:lpstr>
      <vt:lpstr>Why CSR is aggressively needed today? </vt:lpstr>
      <vt:lpstr>Need for Corporate Social Responsibility</vt:lpstr>
      <vt:lpstr>conclusion</vt:lpstr>
      <vt:lpstr>Slide 13</vt:lpstr>
      <vt:lpstr>References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Scope, significance and need of corporate social responsibility</dc:title>
  <dc:creator>Achsah G Thomas</dc:creator>
  <cp:lastModifiedBy>admin</cp:lastModifiedBy>
  <cp:revision>12</cp:revision>
  <dcterms:created xsi:type="dcterms:W3CDTF">2017-01-08T16:05:35Z</dcterms:created>
  <dcterms:modified xsi:type="dcterms:W3CDTF">2019-11-30T06:40:01Z</dcterms:modified>
</cp:coreProperties>
</file>