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C3141C9-7F28-47D0-9E2F-01651A8B70CA}"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5A1AEC-1472-4FFF-B7FE-20D7847045E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3141C9-7F28-47D0-9E2F-01651A8B70CA}"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5A1AEC-1472-4FFF-B7FE-20D7847045E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3141C9-7F28-47D0-9E2F-01651A8B70CA}"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5A1AEC-1472-4FFF-B7FE-20D7847045E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3141C9-7F28-47D0-9E2F-01651A8B70CA}"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5A1AEC-1472-4FFF-B7FE-20D7847045E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C3141C9-7F28-47D0-9E2F-01651A8B70CA}"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5A1AEC-1472-4FFF-B7FE-20D7847045E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C3141C9-7F28-47D0-9E2F-01651A8B70CA}"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5A1AEC-1472-4FFF-B7FE-20D7847045E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C3141C9-7F28-47D0-9E2F-01651A8B70CA}" type="datetimeFigureOut">
              <a:rPr lang="en-US" smtClean="0"/>
              <a:pPr/>
              <a:t>11/29/2019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85A1AEC-1472-4FFF-B7FE-20D7847045E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C3141C9-7F28-47D0-9E2F-01651A8B70CA}" type="datetimeFigureOut">
              <a:rPr lang="en-US" smtClean="0"/>
              <a:pPr/>
              <a:t>11/29/2019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85A1AEC-1472-4FFF-B7FE-20D7847045E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3141C9-7F28-47D0-9E2F-01651A8B70CA}" type="datetimeFigureOut">
              <a:rPr lang="en-US" smtClean="0"/>
              <a:pPr/>
              <a:t>11/29/2019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85A1AEC-1472-4FFF-B7FE-20D7847045E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3141C9-7F28-47D0-9E2F-01651A8B70CA}"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5A1AEC-1472-4FFF-B7FE-20D7847045E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3141C9-7F28-47D0-9E2F-01651A8B70CA}"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5A1AEC-1472-4FFF-B7FE-20D7847045E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3141C9-7F28-47D0-9E2F-01651A8B70CA}" type="datetimeFigureOut">
              <a:rPr lang="en-US" smtClean="0"/>
              <a:pPr/>
              <a:t>11/29/2019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5A1AEC-1472-4FFF-B7FE-20D7847045E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PROCESS OF SOCIAL ACTION  NETWORKING AND COALITION BUILDING</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10000"/>
          </a:bodyPr>
          <a:lstStyle/>
          <a:p>
            <a:r>
              <a:rPr lang="en-US" dirty="0" smtClean="0"/>
              <a:t>Three main strategies identified by Lees</a:t>
            </a:r>
          </a:p>
          <a:p>
            <a:r>
              <a:rPr lang="en-US" b="1" dirty="0" smtClean="0"/>
              <a:t>Collaboration: In this strategy social workers collaborate with the local </a:t>
            </a:r>
            <a:r>
              <a:rPr lang="en-US" dirty="0" smtClean="0"/>
              <a:t>authority and other authorities or agencies in order to bring about improvements in the existing social policy. The underlying assumption of this approach is homogeneity of values and interests, through which substantive agreement on proposed interventions is obtained. It doesn't involve loss or gain of power, authority or money; change occurs within a consensus that includes both values and interests.</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smtClean="0"/>
              <a:t>In collaborative strategy, the change in the social structure or institution is brought about by peaceful means which include education, persuasion, demonstration, and experimentation. One of the premise on which it is based is that all those who have power will not necessarily respond to change only through the </a:t>
            </a:r>
            <a:r>
              <a:rPr lang="en-US" dirty="0" err="1" smtClean="0"/>
              <a:t>conflictual</a:t>
            </a:r>
            <a:r>
              <a:rPr lang="en-US" dirty="0" smtClean="0"/>
              <a:t> approach.</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smtClean="0"/>
              <a:t>Through the above techniques, change can be brought about as for them, the intended change is either the lesser of the two evils, or, they have themselves identified the factors which affect the very existence of the institution or the achievement of its goals. They themselves are disenchanted or dissatisfied and hence willing to change.</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b="1" dirty="0" smtClean="0"/>
              <a:t>Competition or Bargaining, Negotiation, Advocacy: The second set </a:t>
            </a:r>
            <a:r>
              <a:rPr lang="en-US" dirty="0" smtClean="0"/>
              <a:t>of techniques are based on the premise that one anticipates some resistance to change, and the activity of the change agent may have to be accompanied by tactics which are not persuasive rather seek to affect change through pressure. In this strategy contending parties utilize commonly accepted campaign tactics of persuasion, negotiation and bargaining with the willingness to arrive at a working agreement</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r>
              <a:rPr lang="en-US" b="1" dirty="0" smtClean="0"/>
              <a:t>Disruption, and Confrontation: Third set of techniques are based on </a:t>
            </a:r>
            <a:r>
              <a:rPr lang="en-US" dirty="0" smtClean="0"/>
              <a:t>the premise that in the struggle between those who are pro status quo and those who are pro change, resistance is an aspect of the change effort and therefore the dynamics of conflict is inherent in the social action effort. This strategy signifies a more militant approach and it may include strikes, boycotts, fasts, tax-refusal, 'sit-ins' etc. Lees also includes riots and guerilla warfare though these may be omitted by many other social workers as any use of violence will be unacceptable to values and ethics of professional social work.</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dirty="0" err="1" smtClean="0"/>
              <a:t>Hornstein</a:t>
            </a:r>
            <a:r>
              <a:rPr lang="en-US" dirty="0" smtClean="0"/>
              <a:t> has classified these strategies or tactics of social action as:</a:t>
            </a:r>
          </a:p>
          <a:p>
            <a:r>
              <a:rPr lang="en-US" b="1" dirty="0" smtClean="0"/>
              <a:t>1) Direct action: E.g. picketing, marches, fraternization, haunting, leafleting </a:t>
            </a:r>
            <a:r>
              <a:rPr lang="en-US" dirty="0" smtClean="0"/>
              <a:t>and renouncing </a:t>
            </a:r>
            <a:r>
              <a:rPr lang="en-US" dirty="0" err="1" smtClean="0"/>
              <a:t>honours</a:t>
            </a:r>
            <a:r>
              <a:rPr lang="en-US" dirty="0" smtClean="0"/>
              <a:t>.</a:t>
            </a:r>
          </a:p>
          <a:p>
            <a:r>
              <a:rPr lang="en-US" b="1" dirty="0" smtClean="0"/>
              <a:t>2) Non-cooperation: E.g. strikes, boycott, tax-refusal.</a:t>
            </a:r>
          </a:p>
          <a:p>
            <a:r>
              <a:rPr lang="en-US" b="1" dirty="0" smtClean="0"/>
              <a:t>3) Intervention: E.g. sit in, reversal strike, obstruction.</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a:bodyPr>
          <a:lstStyle/>
          <a:p>
            <a:r>
              <a:rPr lang="en-US" dirty="0" smtClean="0"/>
              <a:t>The process of social action involves</a:t>
            </a:r>
          </a:p>
          <a:p>
            <a:r>
              <a:rPr lang="en-US" dirty="0" smtClean="0"/>
              <a:t>First stage is </a:t>
            </a:r>
            <a:r>
              <a:rPr lang="en-US" b="1" dirty="0" smtClean="0"/>
              <a:t>Developing Awareness. It is the study of the social problem, </a:t>
            </a:r>
            <a:r>
              <a:rPr lang="en-US" dirty="0" smtClean="0"/>
              <a:t>its gravity, causes, impact on people, etc. It involves understanding the </a:t>
            </a:r>
            <a:r>
              <a:rPr lang="en-US" dirty="0" err="1" smtClean="0"/>
              <a:t>sociocultural</a:t>
            </a:r>
            <a:r>
              <a:rPr lang="en-US" dirty="0" smtClean="0"/>
              <a:t> milieu of the community and the pressing social problem affecting the well-being of a section of or the whole community. It also includes making people aware of the causes responsible for social problems.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smtClean="0"/>
              <a:t>The next stage would be </a:t>
            </a:r>
            <a:r>
              <a:rPr lang="en-US" b="1" dirty="0" err="1" smtClean="0"/>
              <a:t>Organisation</a:t>
            </a:r>
            <a:r>
              <a:rPr lang="en-US" b="1" dirty="0" smtClean="0"/>
              <a:t>. It includes sharing the study results </a:t>
            </a:r>
            <a:r>
              <a:rPr lang="en-US" dirty="0" smtClean="0"/>
              <a:t>with the people concerned. The leaders of various groups and local leaders of the community are called for taking an integrated action. Awareness is created especially by using the means of mass communication. It is followed by efforts to mobilize people to </a:t>
            </a:r>
            <a:r>
              <a:rPr lang="en-US" dirty="0" err="1" smtClean="0"/>
              <a:t>organise</a:t>
            </a:r>
            <a:r>
              <a:rPr lang="en-US" dirty="0" smtClean="0"/>
              <a:t> for the given cause.</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Next stage is </a:t>
            </a:r>
            <a:r>
              <a:rPr lang="en-US" b="1" dirty="0" smtClean="0"/>
              <a:t>Making Strategies. Goals are set on the basis of felt needs </a:t>
            </a:r>
            <a:r>
              <a:rPr lang="en-US" dirty="0" smtClean="0"/>
              <a:t>and strategies are developed to achieve them. The strategies could be negotiated with the authorities or if the need arises, there could be direct confrontation.</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The last stage is </a:t>
            </a:r>
            <a:r>
              <a:rPr lang="en-US" b="1" dirty="0" smtClean="0"/>
              <a:t>Action in which implementation of the proposed intervention </a:t>
            </a:r>
            <a:r>
              <a:rPr lang="en-US" dirty="0" smtClean="0"/>
              <a:t>is done. This stage is more methodical and concrete as the final outcome largely depends on action.</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dirty="0" smtClean="0"/>
              <a:t>the </a:t>
            </a:r>
            <a:r>
              <a:rPr lang="en-US" dirty="0" err="1" smtClean="0"/>
              <a:t>sarvodaya</a:t>
            </a:r>
            <a:r>
              <a:rPr lang="en-US" dirty="0" smtClean="0"/>
              <a:t> movement is one of the best example  / of social action.</a:t>
            </a:r>
          </a:p>
          <a:p>
            <a:r>
              <a:rPr lang="en-US" b="1" dirty="0" err="1" smtClean="0"/>
              <a:t>Parichaya</a:t>
            </a:r>
            <a:r>
              <a:rPr lang="en-US" b="1" dirty="0" smtClean="0"/>
              <a:t> (first introduction): This is a stage of introduction to the clientele </a:t>
            </a:r>
            <a:r>
              <a:rPr lang="en-US" dirty="0" smtClean="0"/>
              <a:t>and their social needs and problems. In this stage social issues and strategies are introduced to the masses.</a:t>
            </a:r>
          </a:p>
          <a:p>
            <a:r>
              <a:rPr lang="en-US" b="1" dirty="0" err="1" smtClean="0"/>
              <a:t>Adhyayan</a:t>
            </a:r>
            <a:r>
              <a:rPr lang="en-US" b="1" dirty="0" smtClean="0"/>
              <a:t> (survey or study): Information is gathered from the population </a:t>
            </a:r>
            <a:r>
              <a:rPr lang="en-US" dirty="0" smtClean="0"/>
              <a:t>on the burning issues and its impact on the socio-economic and cultural aspects of life are discussed in great detail.</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b="1" dirty="0" err="1" smtClean="0"/>
              <a:t>Prachar</a:t>
            </a:r>
            <a:r>
              <a:rPr lang="en-US" b="1" dirty="0" smtClean="0"/>
              <a:t> (propaganda): It involves creating awareness at the mass level. The </a:t>
            </a:r>
            <a:r>
              <a:rPr lang="en-US" dirty="0" smtClean="0"/>
              <a:t>propaganda is meant for mass mobilization for taking action at the integrated level.</a:t>
            </a:r>
          </a:p>
          <a:p>
            <a:endParaRPr lang="en-US" b="1" dirty="0" smtClean="0"/>
          </a:p>
          <a:p>
            <a:r>
              <a:rPr lang="en-US" b="1" dirty="0" err="1" smtClean="0"/>
              <a:t>Sahavasa</a:t>
            </a:r>
            <a:r>
              <a:rPr lang="en-US" b="1" dirty="0" smtClean="0"/>
              <a:t> (association): Cooperation is sought from different people and </a:t>
            </a:r>
            <a:r>
              <a:rPr lang="en-US" dirty="0" smtClean="0"/>
              <a:t> </a:t>
            </a:r>
            <a:r>
              <a:rPr lang="en-US" dirty="0" err="1" smtClean="0"/>
              <a:t>organisations</a:t>
            </a:r>
            <a:r>
              <a:rPr lang="en-US" dirty="0" smtClean="0"/>
              <a:t> working in the same area and or on similar issues.</a:t>
            </a:r>
          </a:p>
          <a:p>
            <a:r>
              <a:rPr lang="en-US" b="1" dirty="0" err="1" smtClean="0"/>
              <a:t>Seva</a:t>
            </a:r>
            <a:r>
              <a:rPr lang="en-US" b="1" dirty="0" smtClean="0"/>
              <a:t> (service): Welfare and developmental services are offered to the target </a:t>
            </a:r>
            <a:r>
              <a:rPr lang="en-US" dirty="0" smtClean="0"/>
              <a:t>population.</a:t>
            </a:r>
          </a:p>
          <a:p>
            <a:r>
              <a:rPr lang="en-US" dirty="0" smtClean="0"/>
              <a:t>It helps in establishing support.</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b="1" dirty="0" err="1" smtClean="0"/>
              <a:t>Pratikar</a:t>
            </a:r>
            <a:r>
              <a:rPr lang="en-US" b="1" dirty="0" smtClean="0"/>
              <a:t> (resistance): It involves coercive measures against the existing </a:t>
            </a:r>
            <a:r>
              <a:rPr lang="en-US" dirty="0" smtClean="0"/>
              <a:t>authority, which require change of power, structure and/or functioning.</a:t>
            </a:r>
          </a:p>
          <a:p>
            <a:r>
              <a:rPr lang="en-US" b="1" dirty="0" smtClean="0"/>
              <a:t>Construction work or community service: Emphasis is on the </a:t>
            </a:r>
            <a:r>
              <a:rPr lang="en-US" b="1" dirty="0" err="1" smtClean="0"/>
              <a:t>constructive</a:t>
            </a:r>
            <a:r>
              <a:rPr lang="en-US" dirty="0" err="1" smtClean="0"/>
              <a:t>activities</a:t>
            </a:r>
            <a:r>
              <a:rPr lang="en-US" dirty="0" smtClean="0"/>
              <a:t> carried out at the community level. This enhances the credibility of the movement.</a:t>
            </a:r>
          </a:p>
          <a:p>
            <a:r>
              <a:rPr lang="en-US" b="1" dirty="0" smtClean="0"/>
              <a:t>Building the climate of change: Social environment is made conducive to </a:t>
            </a:r>
            <a:r>
              <a:rPr lang="en-US" dirty="0" smtClean="0"/>
              <a:t>positive change.</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r>
              <a:rPr lang="en-US" dirty="0" smtClean="0"/>
              <a:t>Lees suggests nine tactics used by social actionists in various stages of social action</a:t>
            </a:r>
          </a:p>
          <a:p>
            <a:r>
              <a:rPr lang="en-US" dirty="0" smtClean="0"/>
              <a:t>Research</a:t>
            </a:r>
          </a:p>
          <a:p>
            <a:r>
              <a:rPr lang="en-US" dirty="0" smtClean="0"/>
              <a:t>Co-operation</a:t>
            </a:r>
          </a:p>
          <a:p>
            <a:r>
              <a:rPr lang="en-US" dirty="0" smtClean="0"/>
              <a:t>Arbitration</a:t>
            </a:r>
          </a:p>
          <a:p>
            <a:r>
              <a:rPr lang="en-US" dirty="0" smtClean="0"/>
              <a:t>Mild coercion</a:t>
            </a:r>
          </a:p>
          <a:p>
            <a:r>
              <a:rPr lang="en-US" dirty="0" smtClean="0"/>
              <a:t>Joint action.</a:t>
            </a:r>
          </a:p>
          <a:p>
            <a:r>
              <a:rPr lang="en-US" dirty="0" smtClean="0"/>
              <a:t>Education</a:t>
            </a:r>
          </a:p>
          <a:p>
            <a:r>
              <a:rPr lang="en-US" dirty="0" err="1" smtClean="0"/>
              <a:t>Organisation</a:t>
            </a:r>
            <a:endParaRPr lang="en-US" dirty="0" smtClean="0"/>
          </a:p>
          <a:p>
            <a:r>
              <a:rPr lang="en-US" dirty="0" smtClean="0"/>
              <a:t>Negotiation</a:t>
            </a:r>
          </a:p>
          <a:p>
            <a:r>
              <a:rPr lang="en-US" dirty="0" smtClean="0"/>
              <a:t>Violation of legal norms</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TotalTime>
  <Words>911</Words>
  <Application>Microsoft Office PowerPoint</Application>
  <PresentationFormat>On-screen Show (4:3)</PresentationFormat>
  <Paragraphs>37</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PROCESS OF SOCIAL ACTION  NETWORKING AND COALITION BUILDING</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PROCESS OF SOCIAL ACTION  NETWORKING AND COALITION BUILDING</dc:title>
  <dc:creator>Varun</dc:creator>
  <cp:lastModifiedBy>admin</cp:lastModifiedBy>
  <cp:revision>3</cp:revision>
  <dcterms:created xsi:type="dcterms:W3CDTF">2014-01-08T04:13:42Z</dcterms:created>
  <dcterms:modified xsi:type="dcterms:W3CDTF">2019-11-30T06:45:07Z</dcterms:modified>
</cp:coreProperties>
</file>