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2452" autoAdjust="0"/>
  </p:normalViewPr>
  <p:slideViewPr>
    <p:cSldViewPr>
      <p:cViewPr varScale="1">
        <p:scale>
          <a:sx n="75" d="100"/>
          <a:sy n="75" d="100"/>
        </p:scale>
        <p:origin x="-142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8E0504-4216-4EBD-A906-7FFC134ACD40}" type="datetimeFigureOut">
              <a:rPr lang="en-US" smtClean="0"/>
              <a:pPr/>
              <a:t>11/29/2019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B844E6-17EB-44C9-AD9F-49CE92D0B5E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printed book dates from 686 in China. The Gutenberg press, using the new technology of movable type, started printing in 1453. The first English language newspaper— another new media—appeared around 1620. The 19th century saw numerous advances with the inventions of the telegraph, telephone, phonograph, jukebox, cinematography, wireless telegraph, and loudspeaker, each of which separately added new media. Many of these inventions converged in the 20th century to transform the media.</a:t>
            </a:r>
            <a:endParaRPr lang="en-US" dirty="0"/>
          </a:p>
        </p:txBody>
      </p:sp>
      <p:sp>
        <p:nvSpPr>
          <p:cNvPr id="4" name="Slide Number Placeholder 3"/>
          <p:cNvSpPr>
            <a:spLocks noGrp="1"/>
          </p:cNvSpPr>
          <p:nvPr>
            <p:ph type="sldNum" sz="quarter" idx="10"/>
          </p:nvPr>
        </p:nvSpPr>
        <p:spPr/>
        <p:txBody>
          <a:bodyPr/>
          <a:lstStyle/>
          <a:p>
            <a:fld id="{FFB844E6-17EB-44C9-AD9F-49CE92D0B5E9}"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1920, KDKA of Pittsburg became the world’s first private commercial radio station;</a:t>
            </a:r>
          </a:p>
          <a:p>
            <a:r>
              <a:rPr lang="en-US" dirty="0" smtClean="0"/>
              <a:t>in 1925 the British Broadcasting Corporation (BBC) was broadcasting radio throughout</a:t>
            </a:r>
          </a:p>
          <a:p>
            <a:r>
              <a:rPr lang="en-US" dirty="0" smtClean="0"/>
              <a:t>most of the United Kingdom; and by 1935 half of U.S. households had a radio. The BBC</a:t>
            </a:r>
          </a:p>
          <a:p>
            <a:r>
              <a:rPr lang="en-US" dirty="0" smtClean="0"/>
              <a:t>began so-called high-definition television (TV) broadcasts in 1936; cable TV was  introduced in the United States in 1948; and in 1962 Telstar began transmitting trans-Atlantic images. Since then, mobile phones, microprocessors, Dolby noise reduction, Pong, audio cassettes, desktop computers, the Cable News Network (CNN), compact discs (CDs), laptop computers, pay-per-view, the World Wide Web, online databases, CD-ROMs, </a:t>
            </a:r>
            <a:r>
              <a:rPr lang="en-US" dirty="0" err="1" smtClean="0"/>
              <a:t>highdefinition</a:t>
            </a:r>
            <a:r>
              <a:rPr lang="en-US" dirty="0" smtClean="0"/>
              <a:t> TV, DVDs, MP3s, user-created content, and podcast have assumed roles in the live and recorded media landscape </a:t>
            </a:r>
            <a:endParaRPr lang="en-US" dirty="0"/>
          </a:p>
        </p:txBody>
      </p:sp>
      <p:sp>
        <p:nvSpPr>
          <p:cNvPr id="4" name="Slide Number Placeholder 3"/>
          <p:cNvSpPr>
            <a:spLocks noGrp="1"/>
          </p:cNvSpPr>
          <p:nvPr>
            <p:ph type="sldNum" sz="quarter" idx="10"/>
          </p:nvPr>
        </p:nvSpPr>
        <p:spPr/>
        <p:txBody>
          <a:bodyPr/>
          <a:lstStyle/>
          <a:p>
            <a:fld id="{FFB844E6-17EB-44C9-AD9F-49CE92D0B5E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example, Article 2 of South</a:t>
            </a:r>
          </a:p>
          <a:p>
            <a:r>
              <a:rPr lang="en-US" dirty="0" smtClean="0"/>
              <a:t>Africa’s 1999 Broadcasting Act lists 18 goals for the Act, the first 2 of which involve:</a:t>
            </a:r>
          </a:p>
          <a:p>
            <a:r>
              <a:rPr lang="en-US" dirty="0" smtClean="0"/>
              <a:t>■ Strengthening democracy, social development, gender equality, nation building,</a:t>
            </a:r>
          </a:p>
          <a:p>
            <a:r>
              <a:rPr lang="en-US" dirty="0" smtClean="0"/>
              <a:t>education provision, and the spiritual and moral fiber of society.</a:t>
            </a:r>
          </a:p>
          <a:p>
            <a:r>
              <a:rPr lang="en-US" dirty="0" smtClean="0"/>
              <a:t>■ Safeguarding, enriching, and strengthening the country’s cultural, political, social,</a:t>
            </a:r>
          </a:p>
          <a:p>
            <a:r>
              <a:rPr lang="en-US" dirty="0" smtClean="0"/>
              <a:t>and economic fabric.</a:t>
            </a:r>
            <a:endParaRPr lang="en-US" dirty="0"/>
          </a:p>
        </p:txBody>
      </p:sp>
      <p:sp>
        <p:nvSpPr>
          <p:cNvPr id="4" name="Slide Number Placeholder 3"/>
          <p:cNvSpPr>
            <a:spLocks noGrp="1"/>
          </p:cNvSpPr>
          <p:nvPr>
            <p:ph type="sldNum" sz="quarter" idx="10"/>
          </p:nvPr>
        </p:nvSpPr>
        <p:spPr/>
        <p:txBody>
          <a:bodyPr/>
          <a:lstStyle/>
          <a:p>
            <a:fld id="{FFB844E6-17EB-44C9-AD9F-49CE92D0B5E9}"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B66083-66CF-49F8-BFCA-1F1F9BB6D00B}"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C80B2F-CF1F-4817-A3EF-21A429FDB4B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B66083-66CF-49F8-BFCA-1F1F9BB6D00B}"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C80B2F-CF1F-4817-A3EF-21A429FDB4B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Media and Development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media are also important contributors to social and cultural life and key components of democratic structures. These contributions to development are often deliberately embodied in the media system</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media’s contribution to development occurs simultaneously along several storylines.</a:t>
            </a:r>
          </a:p>
          <a:p>
            <a:r>
              <a:rPr lang="en-US" dirty="0" smtClean="0"/>
              <a:t>Economists term this joint production as when rearing sheep provides meat, wool, and leather.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Plurality and transparency—the contributions that a plural media environment makes to good governance, transparency, and the functioning of markets (economic and political) which can be seen as the media’s political economy role.</a:t>
            </a:r>
          </a:p>
          <a:p>
            <a:r>
              <a:rPr lang="en-US" dirty="0" smtClean="0"/>
              <a:t>■ Behavioral—the media’s contribution to inspiring beneficial changes in the behaviors of individuals, groups, and organizations.</a:t>
            </a:r>
          </a:p>
          <a:p>
            <a:r>
              <a:rPr lang="en-US" smtClean="0"/>
              <a:t>Economic—the media provide many jobs, especially in smaller-size enterprises.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Infrastructure and platform—compelling content is essential for and the main driver of investment in new convergent broadband infrastructure and platforms, which hold the potential for transformational development.</a:t>
            </a:r>
          </a:p>
          <a:p>
            <a:pPr>
              <a:buNone/>
            </a:pPr>
            <a:endParaRPr lang="en-US" dirty="0" smtClean="0"/>
          </a:p>
          <a:p>
            <a:r>
              <a:rPr lang="en-US" dirty="0" smtClean="0"/>
              <a:t>■ Trade—trade in media, mainly audio-visual products—is substantial but asymmetric, certain trade barriers restrain investments and limit opportunities for developing country exports, and so the media’s potential contribution to development.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media can be considered a combination of content—music, films, TV, radio, publishing, advertisements, and electronic games—along with associated technological devices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Over time what constitutes “the media” has both expanded and proliferated. This is because the media have been closely entwined with technological changes—the consequences of which have affected content, platforms, and devices on a centuries-long virtuous circle.</a:t>
            </a:r>
          </a:p>
          <a:p>
            <a:r>
              <a:rPr lang="en-US" dirty="0" smtClean="0"/>
              <a:t> These developments have also provided for various ownership opportunities and new business models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The transformation has created major new industries and social activities which indicates the direct contributions of the media to development.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New media do not displace old. Rather, they sit side by side. Hardcopy newspapers and books are still published, but can also be accessed on the Internet. The news can be received on radios, watched on TVs, or accessed on laptop computers and mobile handsets. Yet, in the developing world—especially in rural areas—radio (including community radio) and TV hold the primary roles, particularly where literacy is low.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Traditional radio and TV will continue to be the most effective ways of delivering high-quality information on issues such as health care and education, and of debating issues of general interest and promoting a culture of peace</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The creation and dissemination of knowledge are key factors in the development process where the media have been instrumental as a means of storing and sharing knowledge.</a:t>
            </a:r>
          </a:p>
          <a:p>
            <a:r>
              <a:rPr lang="en-US" dirty="0" smtClean="0"/>
              <a:t> For example, the UK Department for International Development (DFID) cites the effectiveness of radio in promoting development in a wide range of disparate countries, including Afghanistan, Moldova, and Kiribati (DFID 2006)</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The well-recognized functions of the media are to educate, inform, and entertain where the social and economic contributions of the media to development depend on the nature of the content delivered. Direct development benefits flow from educating and informing, with entertainment possibly acting as a “hook.” “Edutainment” is a common component of development projects.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The media are a significant driver of growth in many economies. The business of producing content generates substantial income flows and jobs that contribute directly to the economy. Increased access to knowledge spurs higher levels of literacy, which strengthens human capital for higher productivity.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902</Words>
  <Application>Microsoft Office PowerPoint</Application>
  <PresentationFormat>On-screen Show (4:3)</PresentationFormat>
  <Paragraphs>34</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Media and Development</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and Development</dc:title>
  <dc:creator>Varun</dc:creator>
  <cp:lastModifiedBy>admin</cp:lastModifiedBy>
  <cp:revision>2</cp:revision>
  <dcterms:created xsi:type="dcterms:W3CDTF">2015-01-05T17:06:17Z</dcterms:created>
  <dcterms:modified xsi:type="dcterms:W3CDTF">2019-11-30T06:48:57Z</dcterms:modified>
</cp:coreProperties>
</file>