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72" r:id="rId3"/>
    <p:sldId id="273" r:id="rId4"/>
    <p:sldId id="274"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339" autoAdjust="0"/>
    <p:restoredTop sz="94660"/>
  </p:normalViewPr>
  <p:slideViewPr>
    <p:cSldViewPr>
      <p:cViewPr varScale="1">
        <p:scale>
          <a:sx n="86" d="100"/>
          <a:sy n="86" d="100"/>
        </p:scale>
        <p:origin x="-110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E7124ECE-F518-4D88-9B4B-E068CC8A29D4}" type="datetimeFigureOut">
              <a:rPr lang="en-US" smtClean="0"/>
              <a:pPr/>
              <a:t>11/29/2019</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CDE0D530-6B18-47F5-B801-2A70C9E5F2F9}"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7124ECE-F518-4D88-9B4B-E068CC8A29D4}"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E0D530-6B18-47F5-B801-2A70C9E5F2F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7124ECE-F518-4D88-9B4B-E068CC8A29D4}"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E0D530-6B18-47F5-B801-2A70C9E5F2F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E7124ECE-F518-4D88-9B4B-E068CC8A29D4}"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E0D530-6B18-47F5-B801-2A70C9E5F2F9}"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7124ECE-F518-4D88-9B4B-E068CC8A29D4}" type="datetimeFigureOut">
              <a:rPr lang="en-US" smtClean="0"/>
              <a:pPr/>
              <a:t>11/29/2019</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CDE0D530-6B18-47F5-B801-2A70C9E5F2F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7124ECE-F518-4D88-9B4B-E068CC8A29D4}"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E0D530-6B18-47F5-B801-2A70C9E5F2F9}"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E7124ECE-F518-4D88-9B4B-E068CC8A29D4}" type="datetimeFigureOut">
              <a:rPr lang="en-US" smtClean="0"/>
              <a:pPr/>
              <a:t>11/29/2019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E0D530-6B18-47F5-B801-2A70C9E5F2F9}"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7124ECE-F518-4D88-9B4B-E068CC8A29D4}" type="datetimeFigureOut">
              <a:rPr lang="en-US" smtClean="0"/>
              <a:pPr/>
              <a:t>11/29/2019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E0D530-6B18-47F5-B801-2A70C9E5F2F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124ECE-F518-4D88-9B4B-E068CC8A29D4}" type="datetimeFigureOut">
              <a:rPr lang="en-US" smtClean="0"/>
              <a:pPr/>
              <a:t>11/29/2019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E0D530-6B18-47F5-B801-2A70C9E5F2F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7124ECE-F518-4D88-9B4B-E068CC8A29D4}"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E0D530-6B18-47F5-B801-2A70C9E5F2F9}"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7124ECE-F518-4D88-9B4B-E068CC8A29D4}" type="datetimeFigureOut">
              <a:rPr lang="en-US" smtClean="0"/>
              <a:pPr/>
              <a:t>11/29/2019</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CDE0D530-6B18-47F5-B801-2A70C9E5F2F9}"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E7124ECE-F518-4D88-9B4B-E068CC8A29D4}" type="datetimeFigureOut">
              <a:rPr lang="en-US" smtClean="0"/>
              <a:pPr/>
              <a:t>11/29/2019</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DE0D530-6B18-47F5-B801-2A70C9E5F2F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sp>
        <p:nvSpPr>
          <p:cNvPr id="2" name="Title 1"/>
          <p:cNvSpPr>
            <a:spLocks noGrp="1"/>
          </p:cNvSpPr>
          <p:nvPr>
            <p:ph type="ctrTitle"/>
          </p:nvPr>
        </p:nvSpPr>
        <p:spPr/>
        <p:txBody>
          <a:bodyPr/>
          <a:lstStyle/>
          <a:p>
            <a:r>
              <a:rPr lang="en-US" dirty="0" smtClean="0">
                <a:latin typeface="Baskerville Old Face" pitchFamily="18" charset="0"/>
              </a:rPr>
              <a:t>d</a:t>
            </a:r>
            <a:r>
              <a:rPr smtClean="0">
                <a:latin typeface="Baskerville Old Face" pitchFamily="18" charset="0"/>
              </a:rPr>
              <a:t>isplacement,compensation,  rehabilitation and resettlement </a:t>
            </a:r>
            <a:endParaRPr lang="en-US" dirty="0">
              <a:latin typeface="Baskerville Old Face"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This understanding of displacement highlights</a:t>
            </a:r>
          </a:p>
          <a:p>
            <a:r>
              <a:rPr lang="en-US" dirty="0" smtClean="0"/>
              <a:t> (</a:t>
            </a:r>
            <a:r>
              <a:rPr lang="en-US" dirty="0" err="1" smtClean="0"/>
              <a:t>i</a:t>
            </a:r>
            <a:r>
              <a:rPr lang="en-US" dirty="0" smtClean="0"/>
              <a:t>) the alienation of the individual and community legal and customary rights and dislocation of the social and economic </a:t>
            </a:r>
            <a:r>
              <a:rPr lang="en-US" dirty="0" err="1" smtClean="0"/>
              <a:t>organisation</a:t>
            </a:r>
            <a:r>
              <a:rPr lang="en-US" dirty="0" smtClean="0"/>
              <a:t>, and</a:t>
            </a:r>
          </a:p>
          <a:p>
            <a:r>
              <a:rPr lang="en-US" dirty="0" smtClean="0"/>
              <a:t> (ii) the politics of  legal and policy instruments that sanctions such disenfranchisement. The focus is thus on the experience as well as the structures of displacement</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In this context displacement refers not only to those who are forced to physically relocate in order to  make way for the project and its related aspects but also includes those who are displaced from their  resource base and livelihoods. It is commonly experienced through the loss of land and the disruption of  social and economic relationships </a:t>
            </a:r>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Compensation</a:t>
            </a:r>
            <a:endParaRPr lang="en-US" dirty="0"/>
          </a:p>
        </p:txBody>
      </p:sp>
      <p:sp>
        <p:nvSpPr>
          <p:cNvPr id="3" name="Content Placeholder 2"/>
          <p:cNvSpPr>
            <a:spLocks noGrp="1"/>
          </p:cNvSpPr>
          <p:nvPr>
            <p:ph sz="quarter" idx="1"/>
          </p:nvPr>
        </p:nvSpPr>
        <p:spPr/>
        <p:txBody>
          <a:bodyPr/>
          <a:lstStyle/>
          <a:p>
            <a:r>
              <a:rPr lang="en-US" dirty="0" smtClean="0"/>
              <a:t>Compensation has largely been understood to refer to specific measures intended to make good the  losses suffered by people displaced and/or negatively affected by the dam. Compensation usually  takes the form of a one-off payment, either in cash or kind and is principally about awards to  negatively affected persons</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The losses incurred by people affected by the creation of infrastructure such as project offices and  township, canals, transmission lines, and other activities are not usually properly accounted for and  so these losses have not been adequately compensated. Similarly, the impact of the dam on the  livelihoods of the downstream population and on people losing lands and livelihoods due to land  acquired for compensatory </a:t>
            </a:r>
            <a:r>
              <a:rPr lang="en-US" dirty="0" err="1" smtClean="0"/>
              <a:t>afforestation</a:t>
            </a:r>
            <a:r>
              <a:rPr lang="en-US" dirty="0" smtClean="0"/>
              <a:t> has not been properly assessed and compensated. </a:t>
            </a:r>
          </a:p>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lnSpcReduction="10000"/>
          </a:bodyPr>
          <a:lstStyle/>
          <a:p>
            <a:r>
              <a:rPr lang="en-US" dirty="0" smtClean="0"/>
              <a:t>Compensation has primarily addressed the loss of assets and property and not rights. The basis of compensation has thus been </a:t>
            </a:r>
          </a:p>
          <a:p>
            <a:r>
              <a:rPr lang="en-US" dirty="0" smtClean="0"/>
              <a:t>(</a:t>
            </a:r>
            <a:r>
              <a:rPr lang="en-US" dirty="0" err="1" smtClean="0"/>
              <a:t>i</a:t>
            </a:r>
            <a:r>
              <a:rPr lang="en-US" dirty="0" smtClean="0"/>
              <a:t>) legal ownership and</a:t>
            </a:r>
          </a:p>
          <a:p>
            <a:r>
              <a:rPr lang="en-US" dirty="0" smtClean="0"/>
              <a:t> (ii) individual claim. </a:t>
            </a:r>
          </a:p>
          <a:p>
            <a:r>
              <a:rPr lang="en-US" dirty="0" smtClean="0"/>
              <a:t>The general practice is to pay  compensation for lost fixed assets like agricultural land at the prevailing market rate, calculated as an average of registered sales prices of land of similar quality and location in the recent past. It is value in exchange rather than value of replacement that is the basis of compensation</a:t>
            </a:r>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To consider a typical example, the Fact-finding Committee on the </a:t>
            </a:r>
            <a:r>
              <a:rPr lang="en-US" dirty="0" err="1" smtClean="0"/>
              <a:t>Srisailam</a:t>
            </a:r>
            <a:r>
              <a:rPr lang="en-US" dirty="0" smtClean="0"/>
              <a:t> Project (SOC 159) found  that the replacement value of one acre of dry land was around Rs.5000, and for one acre of wet land  Rs.13800. The compensation actually paid was only Rs.932 and Rs.2,332 respectively. In this way, the  amount paid as compensation was five times less than the amount that would be required by the  negatively affected persons to purchase agricultural land of equivalent quantity and quality. </a:t>
            </a:r>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r>
              <a:rPr lang="en-US" dirty="0" smtClean="0"/>
              <a:t>Compensation on basis of replacement value still restricts it to individually owned property; the totality of rights that are violated are not compensated (SOC 163). The most critical of these are: </a:t>
            </a:r>
          </a:p>
          <a:p>
            <a:r>
              <a:rPr lang="en-US" dirty="0" smtClean="0"/>
              <a:t>• the customary and </a:t>
            </a:r>
            <a:r>
              <a:rPr lang="en-US" dirty="0" err="1" smtClean="0"/>
              <a:t>usufructuary</a:t>
            </a:r>
            <a:r>
              <a:rPr lang="en-US" dirty="0" smtClean="0"/>
              <a:t> rights of people to natural resources that are vital to livelihood and food security; </a:t>
            </a:r>
          </a:p>
          <a:p>
            <a:r>
              <a:rPr lang="en-US" dirty="0" smtClean="0"/>
              <a:t>• the loss of the common property resources which constitute a valuable shared productive base of the community. </a:t>
            </a: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Resettlemet</a:t>
            </a:r>
            <a:r>
              <a:rPr lang="en-US" dirty="0" smtClean="0"/>
              <a:t> and rehabilitation</a:t>
            </a:r>
            <a:endParaRPr lang="en-US" dirty="0"/>
          </a:p>
        </p:txBody>
      </p:sp>
      <p:sp>
        <p:nvSpPr>
          <p:cNvPr id="3" name="Content Placeholder 2"/>
          <p:cNvSpPr>
            <a:spLocks noGrp="1"/>
          </p:cNvSpPr>
          <p:nvPr>
            <p:ph sz="quarter" idx="1"/>
          </p:nvPr>
        </p:nvSpPr>
        <p:spPr/>
        <p:txBody>
          <a:bodyPr/>
          <a:lstStyle/>
          <a:p>
            <a:r>
              <a:rPr lang="en-US" dirty="0" smtClean="0"/>
              <a:t>Resettlement </a:t>
            </a:r>
            <a:r>
              <a:rPr lang="en-US" dirty="0" err="1" smtClean="0"/>
              <a:t>programmes</a:t>
            </a:r>
            <a:r>
              <a:rPr lang="en-US" dirty="0" smtClean="0"/>
              <a:t> have predominantly </a:t>
            </a:r>
            <a:r>
              <a:rPr lang="en-US" dirty="0" err="1" smtClean="0"/>
              <a:t>focussed</a:t>
            </a:r>
            <a:r>
              <a:rPr lang="en-US" dirty="0" smtClean="0"/>
              <a:t> on the process of physical relocation rather than  on the economic and social development of the displaced and other negatively affected people.</a:t>
            </a:r>
          </a:p>
          <a:p>
            <a:r>
              <a:rPr lang="en-US" dirty="0" err="1" smtClean="0"/>
              <a:t>Cernea</a:t>
            </a:r>
            <a:r>
              <a:rPr lang="en-US" dirty="0" smtClean="0"/>
              <a:t> notes (1998), forced displacement tears apart the existing social fabric, leading to socio-cultural disarticulation. </a:t>
            </a:r>
          </a:p>
          <a:p>
            <a:endParaRPr lang="en-US" dirty="0" smtClean="0"/>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fontScale="92500" lnSpcReduction="20000"/>
          </a:bodyPr>
          <a:lstStyle/>
          <a:p>
            <a:r>
              <a:rPr lang="en-US" dirty="0" smtClean="0"/>
              <a:t>Rehabilitation can be envisioned as a process that would reverse the risks of resettlement. </a:t>
            </a:r>
            <a:r>
              <a:rPr lang="en-US" dirty="0" err="1" smtClean="0"/>
              <a:t>Cernea</a:t>
            </a:r>
            <a:r>
              <a:rPr lang="en-US" dirty="0" smtClean="0"/>
              <a:t> </a:t>
            </a:r>
          </a:p>
          <a:p>
            <a:r>
              <a:rPr lang="en-US" dirty="0" smtClean="0"/>
              <a:t>suggests a risk and reconstruction model of rehabilitation that would be marked by a series of transitions from: </a:t>
            </a:r>
          </a:p>
          <a:p>
            <a:r>
              <a:rPr lang="en-US" dirty="0" smtClean="0"/>
              <a:t>• landlessness to land-based resettlement; </a:t>
            </a:r>
          </a:p>
          <a:p>
            <a:r>
              <a:rPr lang="en-US" dirty="0" smtClean="0"/>
              <a:t>• joblessness to re-employment; </a:t>
            </a:r>
          </a:p>
          <a:p>
            <a:r>
              <a:rPr lang="en-US" dirty="0" smtClean="0"/>
              <a:t>• food insecurity to safe nutrition; </a:t>
            </a:r>
          </a:p>
          <a:p>
            <a:r>
              <a:rPr lang="en-US" dirty="0" smtClean="0"/>
              <a:t>• homelessness to house reconstruction; </a:t>
            </a:r>
          </a:p>
          <a:p>
            <a:r>
              <a:rPr lang="en-US" dirty="0" smtClean="0"/>
              <a:t>• increased morbidity and mortality to improved health and well being, </a:t>
            </a:r>
          </a:p>
          <a:p>
            <a:r>
              <a:rPr lang="en-US" dirty="0" smtClean="0"/>
              <a:t>• social disarticulation and deprivation of common property resources to community reconstruction and social inclusion</a:t>
            </a:r>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Rehabilitation is only possible where development takes place. Thus resettlement must be planned as  an integral part of the comprehensive development project</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Habilitation To enable, or make able</a:t>
            </a:r>
          </a:p>
          <a:p>
            <a:r>
              <a:rPr lang="en-US" dirty="0" smtClean="0"/>
              <a:t> Rehabilitation To restore condition, operation or capacity </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rehabilitation</a:t>
            </a:r>
            <a:endParaRPr lang="en-US" dirty="0"/>
          </a:p>
        </p:txBody>
      </p:sp>
      <p:sp>
        <p:nvSpPr>
          <p:cNvPr id="3" name="Content Placeholder 2"/>
          <p:cNvSpPr>
            <a:spLocks noGrp="1"/>
          </p:cNvSpPr>
          <p:nvPr>
            <p:ph sz="quarter" idx="1"/>
          </p:nvPr>
        </p:nvSpPr>
        <p:spPr/>
        <p:txBody>
          <a:bodyPr/>
          <a:lstStyle/>
          <a:p>
            <a:r>
              <a:rPr lang="en-US" dirty="0" smtClean="0"/>
              <a:t>United nation </a:t>
            </a:r>
            <a:r>
              <a:rPr lang="en-US" dirty="0" err="1" smtClean="0"/>
              <a:t>defintion</a:t>
            </a:r>
            <a:r>
              <a:rPr lang="en-US" dirty="0" smtClean="0"/>
              <a:t> ‘a process aimed at enabling persons with disabilities to reach and maintain their optimal physical, sensory, intellectual, psychiatric and/or social functional levels, thus providing them with the tools to change their lives towards a higher level of independence… The rehabilitation process does not involve initial medical care. It includes a wide range of measures and activities from more basic and general rehabilitation to goal-oriented activities, for instance vocational rehabilitation.</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Resettlement</a:t>
            </a:r>
            <a:endParaRPr lang="en-US" dirty="0"/>
          </a:p>
        </p:txBody>
      </p:sp>
      <p:sp>
        <p:nvSpPr>
          <p:cNvPr id="3" name="Content Placeholder 2"/>
          <p:cNvSpPr>
            <a:spLocks noGrp="1"/>
          </p:cNvSpPr>
          <p:nvPr>
            <p:ph sz="quarter" idx="1"/>
          </p:nvPr>
        </p:nvSpPr>
        <p:spPr/>
        <p:txBody>
          <a:bodyPr/>
          <a:lstStyle/>
          <a:p>
            <a:r>
              <a:rPr lang="en-US" dirty="0" smtClean="0"/>
              <a:t>Resettlement involves the selection and transfer of refugees from a State in which they have sought protection to a third State which has agreed to admit them – as refugees – with permanent residence status. The status provided ensures protection against </a:t>
            </a:r>
            <a:r>
              <a:rPr lang="en-US" dirty="0" err="1" smtClean="0"/>
              <a:t>refoulement</a:t>
            </a:r>
            <a:r>
              <a:rPr lang="en-US" dirty="0" smtClean="0"/>
              <a:t> and provides a resettled refugee and his/her family or dependants with access to rights similar to those enjoyed by nationals. Resettlement also carries with it the opportunity to eventually become a naturalized citizen of the resettlement country.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Displacement</a:t>
            </a:r>
            <a:endParaRPr lang="en-US" dirty="0"/>
          </a:p>
        </p:txBody>
      </p:sp>
      <p:sp>
        <p:nvSpPr>
          <p:cNvPr id="3" name="Content Placeholder 2"/>
          <p:cNvSpPr>
            <a:spLocks noGrp="1"/>
          </p:cNvSpPr>
          <p:nvPr>
            <p:ph sz="quarter" idx="1"/>
          </p:nvPr>
        </p:nvSpPr>
        <p:spPr/>
        <p:txBody>
          <a:bodyPr/>
          <a:lstStyle/>
          <a:p>
            <a:pPr>
              <a:buFont typeface="Wingdings" pitchFamily="2" charset="2"/>
              <a:buChar char="Ø"/>
            </a:pPr>
            <a:r>
              <a:rPr lang="en-US" dirty="0" smtClean="0"/>
              <a:t>as the result of a model of development</a:t>
            </a:r>
          </a:p>
          <a:p>
            <a:r>
              <a:rPr lang="en-US" dirty="0" smtClean="0"/>
              <a:t>forces </a:t>
            </a:r>
            <a:r>
              <a:rPr lang="en-US" b="1" dirty="0" smtClean="0">
                <a:solidFill>
                  <a:srgbClr val="FF0000"/>
                </a:solidFill>
              </a:rPr>
              <a:t>certain technical and economic choices </a:t>
            </a:r>
            <a:r>
              <a:rPr lang="en-US" dirty="0" smtClean="0"/>
              <a:t>without giving any serious consideration to those options that would involve the least social and environmental costs</a:t>
            </a:r>
          </a:p>
          <a:p>
            <a:pPr>
              <a:buFont typeface="Wingdings" pitchFamily="2" charset="2"/>
              <a:buChar char="Ø"/>
            </a:pPr>
            <a:r>
              <a:rPr lang="en-US" dirty="0" smtClean="0"/>
              <a:t> Most displacement has been involuntary.  </a:t>
            </a:r>
          </a:p>
          <a:p>
            <a:pPr>
              <a:buFont typeface="Wingdings" pitchFamily="2" charset="2"/>
              <a:buChar char="Ø"/>
            </a:pPr>
            <a:r>
              <a:rPr lang="en-US" dirty="0" smtClean="0"/>
              <a:t>No participation, late and limited  information</a:t>
            </a:r>
          </a:p>
          <a:p>
            <a:endParaRPr lang="en-US" dirty="0" smtClean="0"/>
          </a:p>
          <a:p>
            <a:endParaRPr lang="en-US" dirty="0" smtClean="0"/>
          </a:p>
          <a:p>
            <a:pPr>
              <a:buFont typeface="Wingdings" pitchFamily="2" charset="2"/>
              <a:buChar char="Ø"/>
            </a:pPr>
            <a:endParaRPr lang="en-US" dirty="0" smtClean="0"/>
          </a:p>
          <a:p>
            <a:pPr>
              <a:buFont typeface="Wingdings" pitchFamily="2" charset="2"/>
              <a:buChar char="Ø"/>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this notion of displacement as</a:t>
            </a:r>
            <a:r>
              <a:rPr lang="en-US" dirty="0" smtClean="0">
                <a:solidFill>
                  <a:srgbClr val="FF0000"/>
                </a:solidFill>
              </a:rPr>
              <a:t> sacrifice </a:t>
            </a:r>
            <a:r>
              <a:rPr lang="en-US" dirty="0" smtClean="0"/>
              <a:t>has influenced thinking on displacement considerably. It has  stripped displacement of its political content, </a:t>
            </a:r>
            <a:r>
              <a:rPr lang="en-US" dirty="0" err="1" smtClean="0"/>
              <a:t>ie</a:t>
            </a:r>
            <a:r>
              <a:rPr lang="en-US" dirty="0" smtClean="0"/>
              <a:t> the fact that displacement involves the loss of peoples rights to land and resources. This has also led to a perception of resettlement and rehabilitation as a reward for the sacrifice rather than as a basic right or entitlement</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displacement is inevitable nut its negative consequences are not!</a:t>
            </a:r>
          </a:p>
          <a:p>
            <a:r>
              <a:rPr lang="en-US" dirty="0" smtClean="0"/>
              <a:t>it is acknowledged that  displacement causes severe social, economic, and environmental stresses that translate themselves into  physiological, psychological, socio-cultural, economic, and ecological damage. </a:t>
            </a:r>
          </a:p>
          <a:p>
            <a:endParaRPr lang="en-US"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is very important to understand that displacement is a multidimensional  phenomenon of which physical relocation is only one of the most significant outcomes. The question of  displacement is very often reduced to one of effective relocation. At best the displaced are viewed as a  group of people who are in need of rehabilitation, not empowerment, for there is no recognition of their  disenfranchisement</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The displaced </a:t>
            </a:r>
            <a:r>
              <a:rPr lang="en-US" dirty="0" err="1" smtClean="0"/>
              <a:t>peopleís</a:t>
            </a:r>
            <a:r>
              <a:rPr lang="en-US" dirty="0" smtClean="0"/>
              <a:t> movements have challenged this view of displacement with physical relocation  at its centre and instead has as its core the historical experience of millions of displaced people</a:t>
            </a:r>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47</TotalTime>
  <Words>1091</Words>
  <Application>Microsoft Office PowerPoint</Application>
  <PresentationFormat>On-screen Show (4:3)</PresentationFormat>
  <Paragraphs>46</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Equity</vt:lpstr>
      <vt:lpstr>displacement,compensation,  rehabilitation and resettlement </vt:lpstr>
      <vt:lpstr>Slide 2</vt:lpstr>
      <vt:lpstr>rehabilitation</vt:lpstr>
      <vt:lpstr>Resettlement</vt:lpstr>
      <vt:lpstr>Displacement</vt:lpstr>
      <vt:lpstr>Slide 6</vt:lpstr>
      <vt:lpstr>Slide 7</vt:lpstr>
      <vt:lpstr>Slide 8</vt:lpstr>
      <vt:lpstr>Slide 9</vt:lpstr>
      <vt:lpstr>Slide 10</vt:lpstr>
      <vt:lpstr>Slide 11</vt:lpstr>
      <vt:lpstr>Compensation</vt:lpstr>
      <vt:lpstr>Slide 13</vt:lpstr>
      <vt:lpstr>Slide 14</vt:lpstr>
      <vt:lpstr>Slide 15</vt:lpstr>
      <vt:lpstr>Slide 16</vt:lpstr>
      <vt:lpstr>Resettlemet and rehabilitation</vt:lpstr>
      <vt:lpstr>Slide 18</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displacement, rehabilitation and resettlement</dc:title>
  <dc:creator>Varun</dc:creator>
  <cp:lastModifiedBy>admin</cp:lastModifiedBy>
  <cp:revision>5</cp:revision>
  <dcterms:created xsi:type="dcterms:W3CDTF">2016-01-05T04:42:07Z</dcterms:created>
  <dcterms:modified xsi:type="dcterms:W3CDTF">2019-11-30T06:31:37Z</dcterms:modified>
</cp:coreProperties>
</file>