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62" r:id="rId8"/>
    <p:sldId id="263"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6" d="100"/>
          <a:sy n="86" d="100"/>
        </p:scale>
        <p:origin x="-1092"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7CB97365-EBCA-4027-87D5-99FC1D4DF0BB}" type="datetimeFigureOut">
              <a:rPr lang="en-US" smtClean="0"/>
              <a:pPr/>
              <a:t>11/29/2019</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kumimoji="0"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69E29E33-B620-47F9-BB04-8846C2A5AFCC}" type="slidenum">
              <a:rPr kumimoji="0" lang="en-US" smtClean="0"/>
              <a:pPr/>
              <a:t>‹#›</a:t>
            </a:fld>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CB97365-EBCA-4027-87D5-99FC1D4DF0BB}" type="datetimeFigureOut">
              <a:rPr lang="en-US" smtClean="0"/>
              <a:pPr/>
              <a:t>11/29/2019</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69E29E33-B620-47F9-BB04-8846C2A5AFCC}" type="slidenum">
              <a:rPr kumimoji="0" lang="en-US" smtClean="0"/>
              <a:pPr/>
              <a:t>‹#›</a:t>
            </a:fld>
            <a:endParaRPr kumimoji="0"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7CB97365-EBCA-4027-87D5-99FC1D4DF0BB}" type="datetimeFigureOut">
              <a:rPr lang="en-US" smtClean="0"/>
              <a:pPr/>
              <a:t>11/29/2019</a:t>
            </a:fld>
            <a:endParaRPr lang="en-US"/>
          </a:p>
        </p:txBody>
      </p:sp>
      <p:sp>
        <p:nvSpPr>
          <p:cNvPr id="5" name="Footer Placeholder 4"/>
          <p:cNvSpPr>
            <a:spLocks noGrp="1"/>
          </p:cNvSpPr>
          <p:nvPr>
            <p:ph type="ftr" sz="quarter" idx="11"/>
          </p:nvPr>
        </p:nvSpPr>
        <p:spPr>
          <a:xfrm>
            <a:off x="457201" y="6248207"/>
            <a:ext cx="5573483" cy="365125"/>
          </a:xfrm>
        </p:spPr>
        <p:txBody>
          <a:bodyPr/>
          <a:lstStyle/>
          <a:p>
            <a:endParaRPr kumimoji="0"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69E29E33-B620-47F9-BB04-8846C2A5AFCC}" type="slidenum">
              <a:rPr kumimoji="0" lang="en-US" smtClean="0"/>
              <a:pPr/>
              <a:t>‹#›</a:t>
            </a:fld>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7CB97365-EBCA-4027-87D5-99FC1D4DF0BB}" type="datetimeFigureOut">
              <a:rPr lang="en-US" smtClean="0"/>
              <a:pPr/>
              <a:t>11/29/2019</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69E29E33-B620-47F9-BB04-8846C2A5AFCC}" type="slidenum">
              <a:rPr kumimoji="0" lang="en-US" smtClean="0"/>
              <a:pPr/>
              <a:t>‹#›</a:t>
            </a:fld>
            <a:endParaRPr kumimoji="0"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7CB97365-EBCA-4027-87D5-99FC1D4DF0BB}" type="datetimeFigureOut">
              <a:rPr lang="en-US" smtClean="0"/>
              <a:pPr/>
              <a:t>11/29/2019</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9E29E33-B620-47F9-BB04-8846C2A5AFCC}" type="slidenum">
              <a:rPr kumimoji="0" lang="en-US" smtClean="0"/>
              <a:pPr/>
              <a:t>‹#›</a:t>
            </a:fld>
            <a:endParaRPr kumimoji="0" lang="en-US"/>
          </a:p>
        </p:txBody>
      </p:sp>
      <p:sp>
        <p:nvSpPr>
          <p:cNvPr id="14" name="Footer Placeholder 13"/>
          <p:cNvSpPr>
            <a:spLocks noGrp="1"/>
          </p:cNvSpPr>
          <p:nvPr>
            <p:ph type="ftr" sz="quarter" idx="12"/>
          </p:nvPr>
        </p:nvSpPr>
        <p:spPr/>
        <p:txBody>
          <a:bodyPr/>
          <a:lstStyle/>
          <a:p>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7CB97365-EBCA-4027-87D5-99FC1D4DF0BB}" type="datetimeFigureOut">
              <a:rPr lang="en-US" smtClean="0"/>
              <a:pPr/>
              <a:t>11/29/2019</a:t>
            </a:fld>
            <a:endParaRPr lang="en-US"/>
          </a:p>
        </p:txBody>
      </p:sp>
      <p:sp>
        <p:nvSpPr>
          <p:cNvPr id="10" name="Slide Number Placeholder 9"/>
          <p:cNvSpPr>
            <a:spLocks noGrp="1"/>
          </p:cNvSpPr>
          <p:nvPr>
            <p:ph type="sldNum" sz="quarter" idx="16"/>
          </p:nvPr>
        </p:nvSpPr>
        <p:spPr/>
        <p:txBody>
          <a:bodyPr rtlCol="0"/>
          <a:lstStyle/>
          <a:p>
            <a:fld id="{69E29E33-B620-47F9-BB04-8846C2A5AFCC}" type="slidenum">
              <a:rPr kumimoji="0" lang="en-US" smtClean="0"/>
              <a:pPr/>
              <a:t>‹#›</a:t>
            </a:fld>
            <a:endParaRPr kumimoji="0" lang="en-US"/>
          </a:p>
        </p:txBody>
      </p:sp>
      <p:sp>
        <p:nvSpPr>
          <p:cNvPr id="12" name="Footer Placeholder 11"/>
          <p:cNvSpPr>
            <a:spLocks noGrp="1"/>
          </p:cNvSpPr>
          <p:nvPr>
            <p:ph type="ftr" sz="quarter" idx="17"/>
          </p:nvPr>
        </p:nvSpPr>
        <p:spPr/>
        <p:txBody>
          <a:bodyPr rtlCol="0"/>
          <a:lstStyle/>
          <a:p>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7CB97365-EBCA-4027-87D5-99FC1D4DF0BB}" type="datetimeFigureOut">
              <a:rPr lang="en-US" smtClean="0"/>
              <a:pPr/>
              <a:t>11/29/2019</a:t>
            </a:fld>
            <a:endParaRPr lang="en-US"/>
          </a:p>
        </p:txBody>
      </p:sp>
      <p:sp>
        <p:nvSpPr>
          <p:cNvPr id="12" name="Slide Number Placeholder 11"/>
          <p:cNvSpPr>
            <a:spLocks noGrp="1"/>
          </p:cNvSpPr>
          <p:nvPr>
            <p:ph type="sldNum" sz="quarter" idx="16"/>
          </p:nvPr>
        </p:nvSpPr>
        <p:spPr/>
        <p:txBody>
          <a:bodyPr rtlCol="0"/>
          <a:lstStyle/>
          <a:p>
            <a:fld id="{69E29E33-B620-47F9-BB04-8846C2A5AFCC}" type="slidenum">
              <a:rPr kumimoji="0" lang="en-US" smtClean="0"/>
              <a:pPr/>
              <a:t>‹#›</a:t>
            </a:fld>
            <a:endParaRPr kumimoji="0" lang="en-US"/>
          </a:p>
        </p:txBody>
      </p:sp>
      <p:sp>
        <p:nvSpPr>
          <p:cNvPr id="14" name="Footer Placeholder 13"/>
          <p:cNvSpPr>
            <a:spLocks noGrp="1"/>
          </p:cNvSpPr>
          <p:nvPr>
            <p:ph type="ftr" sz="quarter" idx="17"/>
          </p:nvPr>
        </p:nvSpPr>
        <p:spPr/>
        <p:txBody>
          <a:bodyPr rtlCol="0"/>
          <a:lstStyle/>
          <a:p>
            <a:endParaRPr kumimoji="0"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7CB97365-EBCA-4027-87D5-99FC1D4DF0BB}" type="datetimeFigureOut">
              <a:rPr lang="en-US" smtClean="0"/>
              <a:pPr/>
              <a:t>11/29/2019</a:t>
            </a:fld>
            <a:endParaRPr lang="en-US"/>
          </a:p>
        </p:txBody>
      </p:sp>
      <p:sp>
        <p:nvSpPr>
          <p:cNvPr id="4" name="Footer Placeholder 3"/>
          <p:cNvSpPr>
            <a:spLocks noGrp="1"/>
          </p:cNvSpPr>
          <p:nvPr>
            <p:ph type="ftr" sz="quarter" idx="11"/>
          </p:nvPr>
        </p:nvSpPr>
        <p:spPr/>
        <p:txBody>
          <a:bodyPr/>
          <a:lstStyle/>
          <a:p>
            <a:endParaRPr kumimoji="0"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69E29E33-B620-47F9-BB04-8846C2A5AFCC}" type="slidenum">
              <a:rPr kumimoji="0" lang="en-US" smtClean="0"/>
              <a:pPr/>
              <a:t>‹#›</a:t>
            </a:fld>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B97365-EBCA-4027-87D5-99FC1D4DF0BB}" type="datetimeFigureOut">
              <a:rPr lang="en-US" smtClean="0"/>
              <a:pPr/>
              <a:t>11/29/2019</a:t>
            </a:fld>
            <a:endParaRPr lang="en-US"/>
          </a:p>
        </p:txBody>
      </p:sp>
      <p:sp>
        <p:nvSpPr>
          <p:cNvPr id="3" name="Footer Placeholder 2"/>
          <p:cNvSpPr>
            <a:spLocks noGrp="1"/>
          </p:cNvSpPr>
          <p:nvPr>
            <p:ph type="ftr" sz="quarter" idx="11"/>
          </p:nvPr>
        </p:nvSpPr>
        <p:spPr/>
        <p:txBody>
          <a:bodyPr/>
          <a:lstStyle/>
          <a:p>
            <a:endParaRPr kumimoji="0"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69E29E33-B620-47F9-BB04-8846C2A5AFCC}" type="slidenum">
              <a:rPr kumimoji="0" lang="en-US" smtClean="0"/>
              <a:pPr/>
              <a:t>‹#›</a:t>
            </a:fld>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7CB97365-EBCA-4027-87D5-99FC1D4DF0BB}" type="datetimeFigureOut">
              <a:rPr lang="en-US" smtClean="0"/>
              <a:pPr/>
              <a:t>11/29/2019</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69E29E33-B620-47F9-BB04-8846C2A5AFCC}" type="slidenum">
              <a:rPr kumimoji="0" lang="en-US" smtClean="0"/>
              <a:pPr/>
              <a:t>‹#›</a:t>
            </a:fld>
            <a:endParaRPr kumimoji="0"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7CB97365-EBCA-4027-87D5-99FC1D4DF0BB}" type="datetimeFigureOut">
              <a:rPr lang="en-US" smtClean="0"/>
              <a:pPr/>
              <a:t>11/29/2019</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69E29E33-B620-47F9-BB04-8846C2A5AFCC}" type="slidenum">
              <a:rPr kumimoji="0" lang="en-US" smtClean="0"/>
              <a:pPr/>
              <a:t>‹#›</a:t>
            </a:fld>
            <a:endParaRPr kumimoji="0" lang="en-US"/>
          </a:p>
        </p:txBody>
      </p:sp>
      <p:sp>
        <p:nvSpPr>
          <p:cNvPr id="14" name="Footer Placeholder 13"/>
          <p:cNvSpPr>
            <a:spLocks noGrp="1"/>
          </p:cNvSpPr>
          <p:nvPr>
            <p:ph type="ftr" sz="quarter" idx="12"/>
          </p:nvPr>
        </p:nvSpPr>
        <p:spPr>
          <a:xfrm>
            <a:off x="1600200" y="6248206"/>
            <a:ext cx="4572000" cy="365125"/>
          </a:xfrm>
        </p:spPr>
        <p:txBody>
          <a:bodyPr rtlCol="0"/>
          <a:lstStyle/>
          <a:p>
            <a:endParaRPr kumimoji="0"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CB97365-EBCA-4027-87D5-99FC1D4DF0BB}" type="datetimeFigureOut">
              <a:rPr lang="en-US" smtClean="0"/>
              <a:pPr/>
              <a:t>11/29/2019</a:t>
            </a:fld>
            <a:endParaRPr lang="en-US">
              <a:solidFill>
                <a:schemeClr val="tx1">
                  <a:shade val="50000"/>
                </a:schemeClr>
              </a:solidFill>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kumimoji="0" lang="en-US">
              <a:solidFill>
                <a:schemeClr val="tx1">
                  <a:shade val="50000"/>
                </a:schemeClr>
              </a:solidFill>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69E29E33-B620-47F9-BB04-8846C2A5AFCC}" type="slidenum">
              <a:rPr kumimoji="0" lang="en-US" smtClean="0"/>
              <a:pPr/>
              <a:t>‹#›</a:t>
            </a:fld>
            <a:endParaRPr kumimoji="0" lang="en-US" dirty="0">
              <a:solidFill>
                <a:schemeClr val="tx1">
                  <a:shade val="50000"/>
                </a:schemeClr>
              </a:solidFill>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CSR and SUSTAINABILITY</a:t>
            </a:r>
            <a:br>
              <a:rPr lang="en-US" dirty="0" smtClean="0"/>
            </a:br>
            <a:endParaRPr lang="en-US" dirty="0"/>
          </a:p>
        </p:txBody>
      </p:sp>
      <p:sp>
        <p:nvSpPr>
          <p:cNvPr id="3" name="Subtitle 2"/>
          <p:cNvSpPr>
            <a:spLocks noGrp="1"/>
          </p:cNvSpPr>
          <p:nvPr>
            <p:ph type="subTitle" idx="1"/>
          </p:nvPr>
        </p:nvSpPr>
        <p:spPr/>
        <p:txBody>
          <a:bodyPr>
            <a:normAutofit/>
          </a:bodyPr>
          <a:lstStyle/>
          <a:p>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t>Definition of CSR:</a:t>
            </a:r>
            <a:r>
              <a:rPr lang="en-US" dirty="0" smtClean="0"/>
              <a:t/>
            </a:r>
            <a:br>
              <a:rPr lang="en-US" dirty="0" smtClean="0"/>
            </a:br>
            <a:endParaRPr lang="en-US" dirty="0"/>
          </a:p>
        </p:txBody>
      </p:sp>
      <p:sp>
        <p:nvSpPr>
          <p:cNvPr id="3" name="Content Placeholder 2"/>
          <p:cNvSpPr>
            <a:spLocks noGrp="1"/>
          </p:cNvSpPr>
          <p:nvPr>
            <p:ph sz="quarter" idx="1"/>
          </p:nvPr>
        </p:nvSpPr>
        <p:spPr/>
        <p:txBody>
          <a:bodyPr>
            <a:normAutofit lnSpcReduction="10000"/>
          </a:bodyPr>
          <a:lstStyle/>
          <a:p>
            <a:r>
              <a:rPr lang="en-US" dirty="0" smtClean="0"/>
              <a:t>It is concerned with the relationship between a corporation and the local society in which it resides or operates. </a:t>
            </a:r>
          </a:p>
          <a:p>
            <a:r>
              <a:rPr lang="en-US" dirty="0" smtClean="0"/>
              <a:t>Another definition is concerned with the relationship between a corporation and its stakeholders.</a:t>
            </a:r>
          </a:p>
          <a:p>
            <a:r>
              <a:rPr lang="en-US" dirty="0" smtClean="0"/>
              <a:t>CSR is the continuing commitment by businesses to behave ethically and contribute to economic development while improving the quality of life of the work force and their families, local communities and the society at large(world business council)</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u="sng" dirty="0" smtClean="0"/>
              <a:t/>
            </a:r>
            <a:br>
              <a:rPr lang="en-US" b="1" u="sng" dirty="0" smtClean="0"/>
            </a:br>
            <a:r>
              <a:rPr lang="en-US" b="1" dirty="0" smtClean="0"/>
              <a:t>MILLENNIUM DEVELOPMENT GOALS FOR CSR:</a:t>
            </a:r>
            <a:r>
              <a:rPr lang="en-US" dirty="0" smtClean="0"/>
              <a:t/>
            </a:r>
            <a:br>
              <a:rPr lang="en-US" dirty="0" smtClean="0"/>
            </a:br>
            <a:endParaRPr lang="en-US" dirty="0"/>
          </a:p>
        </p:txBody>
      </p:sp>
      <p:sp>
        <p:nvSpPr>
          <p:cNvPr id="3" name="Content Placeholder 2"/>
          <p:cNvSpPr>
            <a:spLocks noGrp="1"/>
          </p:cNvSpPr>
          <p:nvPr>
            <p:ph sz="quarter" idx="1"/>
          </p:nvPr>
        </p:nvSpPr>
        <p:spPr>
          <a:xfrm>
            <a:off x="612648" y="1600200"/>
            <a:ext cx="8153400" cy="4800600"/>
          </a:xfrm>
        </p:spPr>
        <p:txBody>
          <a:bodyPr>
            <a:normAutofit fontScale="85000" lnSpcReduction="20000"/>
          </a:bodyPr>
          <a:lstStyle/>
          <a:p>
            <a:pPr lvl="0"/>
            <a:r>
              <a:rPr lang="en-US" sz="3100" dirty="0" smtClean="0"/>
              <a:t>Eradicate extreme poverty and hunger.</a:t>
            </a:r>
          </a:p>
          <a:p>
            <a:pPr lvl="0"/>
            <a:r>
              <a:rPr lang="en-US" sz="3100" dirty="0" smtClean="0"/>
              <a:t>Achieve universal primary education.</a:t>
            </a:r>
          </a:p>
          <a:p>
            <a:pPr lvl="0"/>
            <a:r>
              <a:rPr lang="en-US" sz="3100" dirty="0" smtClean="0"/>
              <a:t>Promote gender equality and empower women.</a:t>
            </a:r>
          </a:p>
          <a:p>
            <a:pPr lvl="0"/>
            <a:r>
              <a:rPr lang="en-US" sz="3100" dirty="0" smtClean="0"/>
              <a:t>Ensure environmental sustainability.</a:t>
            </a:r>
          </a:p>
          <a:p>
            <a:r>
              <a:rPr lang="en-US" sz="3100" dirty="0" smtClean="0"/>
              <a:t>Develop a global; partnership.</a:t>
            </a:r>
          </a:p>
          <a:p>
            <a:pPr>
              <a:buNone/>
            </a:pPr>
            <a:r>
              <a:rPr lang="en-US" b="1" u="sng" dirty="0" smtClean="0"/>
              <a:t>DIMENSIONS OF CSR:</a:t>
            </a:r>
            <a:endParaRPr lang="en-US" dirty="0" smtClean="0"/>
          </a:p>
          <a:p>
            <a:pPr lvl="0"/>
            <a:r>
              <a:rPr lang="en-US" sz="3100" dirty="0" smtClean="0"/>
              <a:t>Economic responsibilities- produce goods and services to earn profit.</a:t>
            </a:r>
          </a:p>
          <a:p>
            <a:pPr lvl="0"/>
            <a:r>
              <a:rPr lang="en-US" sz="3100" dirty="0" smtClean="0"/>
              <a:t>Legal responsibilities- attain profits within the confines of the law.</a:t>
            </a:r>
          </a:p>
          <a:p>
            <a:pPr lvl="0"/>
            <a:r>
              <a:rPr lang="en-US" sz="3100" dirty="0" smtClean="0"/>
              <a:t>Ethical responsibilities- license to operate.</a:t>
            </a:r>
          </a:p>
          <a:p>
            <a:r>
              <a:rPr lang="en-US" sz="3100" dirty="0" smtClean="0"/>
              <a:t>Discretionary responsibility- philanthropy</a:t>
            </a:r>
            <a:endParaRPr lang="en-US" sz="31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t>Definition of Sustainability:</a:t>
            </a:r>
            <a:r>
              <a:rPr lang="en-US" dirty="0" smtClean="0"/>
              <a:t/>
            </a:r>
            <a:br>
              <a:rPr lang="en-US" dirty="0" smtClean="0"/>
            </a:br>
            <a:endParaRPr lang="en-US" dirty="0"/>
          </a:p>
        </p:txBody>
      </p:sp>
      <p:sp>
        <p:nvSpPr>
          <p:cNvPr id="3" name="Content Placeholder 2"/>
          <p:cNvSpPr>
            <a:spLocks noGrp="1"/>
          </p:cNvSpPr>
          <p:nvPr>
            <p:ph sz="quarter" idx="1"/>
          </p:nvPr>
        </p:nvSpPr>
        <p:spPr/>
        <p:txBody>
          <a:bodyPr/>
          <a:lstStyle/>
          <a:p>
            <a:r>
              <a:rPr lang="en-US" dirty="0" smtClean="0"/>
              <a:t>“Sustainability may be described as our responsibility to proceed in a way that will sustain life that will allow our children, grand children and great grand children to live comfortably in a friendly, clean and healthy world. </a:t>
            </a:r>
          </a:p>
          <a:p>
            <a:r>
              <a:rPr lang="en-US" dirty="0" smtClean="0"/>
              <a:t>Sustainability can also be defined as a socio-ecological process characterized by the pursuit of a common idea</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b="1" dirty="0" smtClean="0"/>
              <a:t>GUIDING PRINCIPLES OF SUSTAINABILITY:</a:t>
            </a:r>
            <a:r>
              <a:rPr lang="en-US" dirty="0" smtClean="0"/>
              <a:t/>
            </a:r>
            <a:br>
              <a:rPr lang="en-US" dirty="0" smtClean="0"/>
            </a:br>
            <a:endParaRPr lang="en-US" dirty="0"/>
          </a:p>
        </p:txBody>
      </p:sp>
      <p:sp>
        <p:nvSpPr>
          <p:cNvPr id="3" name="Content Placeholder 2"/>
          <p:cNvSpPr>
            <a:spLocks noGrp="1"/>
          </p:cNvSpPr>
          <p:nvPr>
            <p:ph sz="quarter" idx="1"/>
          </p:nvPr>
        </p:nvSpPr>
        <p:spPr/>
        <p:txBody>
          <a:bodyPr/>
          <a:lstStyle/>
          <a:p>
            <a:pPr lvl="0"/>
            <a:r>
              <a:rPr lang="en-US" dirty="0" smtClean="0"/>
              <a:t>Orientation towards benefit and need</a:t>
            </a:r>
          </a:p>
          <a:p>
            <a:pPr lvl="0"/>
            <a:r>
              <a:rPr lang="en-US" dirty="0" smtClean="0"/>
              <a:t>Efficient use of resources.</a:t>
            </a:r>
          </a:p>
          <a:p>
            <a:pPr lvl="0"/>
            <a:r>
              <a:rPr lang="en-US" dirty="0" smtClean="0"/>
              <a:t>Use of renewable resources.</a:t>
            </a:r>
          </a:p>
          <a:p>
            <a:pPr lvl="0"/>
            <a:r>
              <a:rPr lang="en-US" dirty="0" smtClean="0"/>
              <a:t>Multiple use and recycling.</a:t>
            </a:r>
          </a:p>
          <a:p>
            <a:pPr lvl="0"/>
            <a:r>
              <a:rPr lang="en-US" dirty="0" smtClean="0"/>
              <a:t>Flexibility and adaptability.</a:t>
            </a:r>
          </a:p>
          <a:p>
            <a:pPr lvl="0"/>
            <a:r>
              <a:rPr lang="en-US" dirty="0" smtClean="0"/>
              <a:t>Fault tolerance and risk precaution.</a:t>
            </a:r>
          </a:p>
          <a:p>
            <a:pPr lvl="0"/>
            <a:r>
              <a:rPr lang="en-US" dirty="0" smtClean="0"/>
              <a:t>Securing employment, income and quality of life.</a:t>
            </a:r>
          </a:p>
          <a:p>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u="sng" dirty="0" smtClean="0"/>
              <a:t/>
            </a:r>
            <a:br>
              <a:rPr lang="en-US" b="1" u="sng" dirty="0" smtClean="0"/>
            </a:br>
            <a:r>
              <a:rPr lang="en-US" b="1" dirty="0" smtClean="0"/>
              <a:t>CSR and SUSTAINABLE DEVELOPMENT:</a:t>
            </a:r>
            <a:r>
              <a:rPr lang="en-US" dirty="0" smtClean="0"/>
              <a:t/>
            </a:r>
            <a:br>
              <a:rPr lang="en-US" dirty="0" smtClean="0"/>
            </a:br>
            <a:endParaRPr lang="en-US" dirty="0"/>
          </a:p>
        </p:txBody>
      </p:sp>
      <p:sp>
        <p:nvSpPr>
          <p:cNvPr id="3" name="Content Placeholder 2"/>
          <p:cNvSpPr>
            <a:spLocks noGrp="1"/>
          </p:cNvSpPr>
          <p:nvPr>
            <p:ph sz="quarter" idx="1"/>
          </p:nvPr>
        </p:nvSpPr>
        <p:spPr/>
        <p:txBody>
          <a:bodyPr/>
          <a:lstStyle/>
          <a:p>
            <a:pPr>
              <a:buNone/>
            </a:pPr>
            <a:r>
              <a:rPr lang="en-US" dirty="0" smtClean="0"/>
              <a:t>Pillars of sustainable development </a:t>
            </a:r>
          </a:p>
          <a:p>
            <a:pPr lvl="0"/>
            <a:r>
              <a:rPr lang="en-US" dirty="0" smtClean="0"/>
              <a:t>Corporate social responsibility</a:t>
            </a:r>
          </a:p>
          <a:p>
            <a:pPr lvl="0"/>
            <a:r>
              <a:rPr lang="en-US" dirty="0" smtClean="0"/>
              <a:t>Economic growth</a:t>
            </a:r>
          </a:p>
          <a:p>
            <a:pPr lvl="0"/>
            <a:r>
              <a:rPr lang="en-US" dirty="0" smtClean="0"/>
              <a:t>Ecological balance</a:t>
            </a:r>
          </a:p>
          <a:p>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a:t>
            </a:r>
            <a:endParaRPr lang="en-US" dirty="0"/>
          </a:p>
        </p:txBody>
      </p:sp>
      <p:pic>
        <p:nvPicPr>
          <p:cNvPr id="4" name="Content Placeholder 3" descr="C:\Users\user\Desktop\csr\corporate-social-responsibility-sustainability-4-728.jpg"/>
          <p:cNvPicPr>
            <a:picLocks noGrp="1"/>
          </p:cNvPicPr>
          <p:nvPr>
            <p:ph sz="quarter" idx="1"/>
          </p:nvPr>
        </p:nvPicPr>
        <p:blipFill>
          <a:blip r:embed="rId2"/>
          <a:srcRect/>
          <a:stretch>
            <a:fillRect/>
          </a:stretch>
        </p:blipFill>
        <p:spPr bwMode="auto">
          <a:xfrm>
            <a:off x="533400" y="1600200"/>
            <a:ext cx="8077200" cy="4876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Conclusion </a:t>
            </a:r>
            <a:endParaRPr lang="en-US" b="1" dirty="0"/>
          </a:p>
        </p:txBody>
      </p:sp>
      <p:sp>
        <p:nvSpPr>
          <p:cNvPr id="3" name="Content Placeholder 2"/>
          <p:cNvSpPr>
            <a:spLocks noGrp="1"/>
          </p:cNvSpPr>
          <p:nvPr>
            <p:ph sz="quarter" idx="1"/>
          </p:nvPr>
        </p:nvSpPr>
        <p:spPr>
          <a:xfrm>
            <a:off x="612648" y="1600200"/>
            <a:ext cx="8153400" cy="4876800"/>
          </a:xfrm>
        </p:spPr>
        <p:txBody>
          <a:bodyPr>
            <a:normAutofit/>
          </a:bodyPr>
          <a:lstStyle/>
          <a:p>
            <a:r>
              <a:rPr lang="en-US" dirty="0" smtClean="0"/>
              <a:t>CSR and Sustainability offer a strategic systems approach for solving business problems and business value. They attract the higher shareholder value, talent, customer adulation, higher brand valuations, greater margins, revenues and growth in the long term. They are pre-requisite to business continuity”.</a:t>
            </a:r>
          </a:p>
          <a:p>
            <a:r>
              <a:rPr lang="en-US" dirty="0" smtClean="0"/>
              <a:t>They both are organization commitment to be responsible and accountable to the planet and society at large for its impact</a:t>
            </a:r>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21</TotalTime>
  <Words>319</Words>
  <Application>Microsoft Office PowerPoint</Application>
  <PresentationFormat>On-screen Show (4:3)</PresentationFormat>
  <Paragraphs>36</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Median</vt:lpstr>
      <vt:lpstr>CSR and SUSTAINABILITY </vt:lpstr>
      <vt:lpstr> Definition of CSR: </vt:lpstr>
      <vt:lpstr> MILLENNIUM DEVELOPMENT GOALS FOR CSR: </vt:lpstr>
      <vt:lpstr> Definition of Sustainability: </vt:lpstr>
      <vt:lpstr> GUIDING PRINCIPLES OF SUSTAINABILITY: </vt:lpstr>
      <vt:lpstr> CSR and SUSTAINABLE DEVELOPMENT: </vt:lpstr>
      <vt:lpstr>Cont,,,</vt:lpstr>
      <vt:lpstr>Conclusion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CSR and SUSTAINABILITY</dc:title>
  <dc:creator>user</dc:creator>
  <cp:lastModifiedBy>admin</cp:lastModifiedBy>
  <cp:revision>4</cp:revision>
  <dcterms:created xsi:type="dcterms:W3CDTF">2017-01-17T16:49:40Z</dcterms:created>
  <dcterms:modified xsi:type="dcterms:W3CDTF">2019-11-30T06:36:51Z</dcterms:modified>
</cp:coreProperties>
</file>