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E974AC-CFF5-41C6-A39D-33FA1FB5155A}" type="datetimeFigureOut">
              <a:rPr lang="en-US" smtClean="0"/>
              <a:pPr/>
              <a:t>11/29/2019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F4A143-A0D4-4D78-A2DA-DFDA60C1BEF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74AC-CFF5-41C6-A39D-33FA1FB5155A}" type="datetimeFigureOut">
              <a:rPr lang="en-US" smtClean="0"/>
              <a:pPr/>
              <a:t>11/29/2019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F4A143-A0D4-4D78-A2DA-DFDA60C1BE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Social movement and social action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As a reaction to this, several agitations and protests were launched against the government decision and the contractor system. Many individuals of </a:t>
            </a:r>
            <a:r>
              <a:rPr lang="en-US" dirty="0" err="1" smtClean="0"/>
              <a:t>Sarvodaya</a:t>
            </a:r>
            <a:r>
              <a:rPr lang="en-US" dirty="0" smtClean="0"/>
              <a:t> </a:t>
            </a:r>
            <a:r>
              <a:rPr lang="en-US" dirty="0" err="1" smtClean="0"/>
              <a:t>inovement</a:t>
            </a:r>
            <a:r>
              <a:rPr lang="en-US" dirty="0" smtClean="0"/>
              <a:t>, the Left oriented students and youth </a:t>
            </a:r>
            <a:r>
              <a:rPr lang="en-US" dirty="0" err="1" smtClean="0"/>
              <a:t>organisations</a:t>
            </a:r>
            <a:r>
              <a:rPr lang="en-US" dirty="0" smtClean="0"/>
              <a:t> joined with DGSS to raise mass opinion against this discriminatory policy</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20000"/>
          </a:bodyPr>
          <a:lstStyle/>
          <a:p>
            <a:r>
              <a:rPr lang="en-US" dirty="0"/>
              <a:t>The contractors were portrayed as the main constraint to the </a:t>
            </a:r>
            <a:r>
              <a:rPr lang="en-US" dirty="0" smtClean="0"/>
              <a:t>development of </a:t>
            </a:r>
            <a:r>
              <a:rPr lang="en-US" dirty="0"/>
              <a:t>the hills. The people adopted the strategy to chase away the </a:t>
            </a:r>
            <a:r>
              <a:rPr lang="en-US" dirty="0" smtClean="0"/>
              <a:t>contractors in </a:t>
            </a:r>
            <a:r>
              <a:rPr lang="en-US" dirty="0"/>
              <a:t>a non-violent way to prevent them from cutting trees. The people </a:t>
            </a:r>
            <a:r>
              <a:rPr lang="en-US" dirty="0" smtClean="0"/>
              <a:t>belonging to </a:t>
            </a:r>
            <a:r>
              <a:rPr lang="en-US" dirty="0"/>
              <a:t>poor </a:t>
            </a:r>
            <a:r>
              <a:rPr lang="en-US" dirty="0" err="1"/>
              <a:t>a,ld</a:t>
            </a:r>
            <a:r>
              <a:rPr lang="en-US" dirty="0"/>
              <a:t> marginalized sections also joined the struggle. In 1973, in </a:t>
            </a:r>
            <a:r>
              <a:rPr lang="en-US" dirty="0" smtClean="0"/>
              <a:t>a public </a:t>
            </a:r>
            <a:r>
              <a:rPr lang="en-US" dirty="0"/>
              <a:t>meeting </a:t>
            </a:r>
            <a:r>
              <a:rPr lang="en-US" dirty="0" err="1"/>
              <a:t>organised</a:t>
            </a:r>
            <a:r>
              <a:rPr lang="en-US" dirty="0"/>
              <a:t> in </a:t>
            </a:r>
            <a:r>
              <a:rPr lang="en-US" dirty="0" err="1"/>
              <a:t>Gopeshwar</a:t>
            </a:r>
            <a:r>
              <a:rPr lang="en-US" dirty="0"/>
              <a:t> where many politicians, </a:t>
            </a:r>
            <a:r>
              <a:rPr lang="en-US" dirty="0" smtClean="0"/>
              <a:t>journalists, gram </a:t>
            </a:r>
            <a:r>
              <a:rPr lang="en-US" dirty="0" err="1"/>
              <a:t>pradhans</a:t>
            </a:r>
            <a:r>
              <a:rPr lang="en-US" dirty="0"/>
              <a:t> (Village heads) chalked out the </a:t>
            </a:r>
            <a:r>
              <a:rPr lang="en-US" dirty="0" err="1"/>
              <a:t>strategees</a:t>
            </a:r>
            <a:r>
              <a:rPr lang="en-US" dirty="0"/>
              <a:t> to prevent the </a:t>
            </a:r>
            <a:r>
              <a:rPr lang="en-US" dirty="0" smtClean="0"/>
              <a:t>contractors from </a:t>
            </a:r>
            <a:r>
              <a:rPr lang="en-US" dirty="0"/>
              <a:t>entering into the forests.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common men and women </a:t>
            </a:r>
            <a:r>
              <a:rPr lang="en-US" dirty="0" err="1" smtClean="0"/>
              <a:t>organised</a:t>
            </a:r>
            <a:r>
              <a:rPr lang="en-US" dirty="0" smtClean="0"/>
              <a:t> themselves in groups to fail every effort of the contractors to axe the trees. The success of these acts spread the movement from one hill to another. Spontaneous vigilance by hill dwellers against the contractors cutting down trees took deep Roots in that area</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women of hilly areas, under the leadership q </a:t>
            </a:r>
            <a:r>
              <a:rPr lang="en-US" dirty="0" err="1"/>
              <a:t>Gaura</a:t>
            </a:r>
            <a:r>
              <a:rPr lang="en-US" dirty="0"/>
              <a:t> Devi saved large number of trees from felling by physically </a:t>
            </a:r>
            <a:r>
              <a:rPr lang="en-US" dirty="0" err="1"/>
              <a:t>embracihg</a:t>
            </a:r>
            <a:r>
              <a:rPr lang="en-US" dirty="0"/>
              <a:t> them. 'Chop </a:t>
            </a:r>
            <a:r>
              <a:rPr lang="en-US" dirty="0" smtClean="0"/>
              <a:t>me before </a:t>
            </a:r>
            <a:r>
              <a:rPr lang="en-US" dirty="0"/>
              <a:t>you chop my tree' was the inherent emotional quest and slogan, </a:t>
            </a:r>
            <a:r>
              <a:rPr lang="en-US" dirty="0" smtClean="0"/>
              <a:t>the women </a:t>
            </a:r>
            <a:r>
              <a:rPr lang="en-US" dirty="0"/>
              <a:t>uttered while embracing the trees, saving them </a:t>
            </a:r>
            <a:r>
              <a:rPr lang="en-US" dirty="0" smtClean="0"/>
              <a:t>from the axe </a:t>
            </a:r>
            <a:r>
              <a:rPr lang="en-US" dirty="0"/>
              <a:t>of </a:t>
            </a:r>
            <a:r>
              <a:rPr lang="en-US" dirty="0" smtClean="0"/>
              <a:t>contractors. This </a:t>
            </a:r>
            <a:r>
              <a:rPr lang="en-US" dirty="0"/>
              <a:t>was </a:t>
            </a:r>
            <a:r>
              <a:rPr lang="en-US" dirty="0" smtClean="0"/>
              <a:t>first </a:t>
            </a:r>
            <a:r>
              <a:rPr lang="en-US" dirty="0"/>
              <a:t>women's participation. The protest of women who were </a:t>
            </a:r>
            <a:r>
              <a:rPr lang="en-US" dirty="0" smtClean="0"/>
              <a:t>agricultural </a:t>
            </a:r>
            <a:r>
              <a:rPr lang="en-US" dirty="0" err="1" smtClean="0"/>
              <a:t>labourers</a:t>
            </a:r>
            <a:r>
              <a:rPr lang="en-US" dirty="0" smtClean="0"/>
              <a:t> </a:t>
            </a:r>
            <a:r>
              <a:rPr lang="en-US" dirty="0"/>
              <a:t>defending their traditional forest rights against state </a:t>
            </a:r>
            <a:r>
              <a:rPr lang="en-US" dirty="0" smtClean="0"/>
              <a:t>encroachments made </a:t>
            </a:r>
            <a:r>
              <a:rPr lang="en-US" dirty="0"/>
              <a:t>this movement a peasant movement. After this, there were a series </a:t>
            </a:r>
            <a:r>
              <a:rPr lang="en-US" dirty="0" smtClean="0"/>
              <a:t>of similar </a:t>
            </a:r>
            <a:r>
              <a:rPr lang="en-US" dirty="0"/>
              <a:t>demonstrations in several parts of the region on the same issue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The students also played crucial role in keeping the movement alive. </a:t>
            </a:r>
            <a:r>
              <a:rPr lang="en-US" dirty="0" smtClean="0"/>
              <a:t>They </a:t>
            </a:r>
            <a:r>
              <a:rPr lang="en-US" dirty="0" err="1" smtClean="0"/>
              <a:t>organised</a:t>
            </a:r>
            <a:r>
              <a:rPr lang="en-US" dirty="0" smtClean="0"/>
              <a:t> </a:t>
            </a:r>
            <a:r>
              <a:rPr lang="en-US" dirty="0"/>
              <a:t>several protests against the unfair policies of the government. </a:t>
            </a:r>
            <a:r>
              <a:rPr lang="en-US" dirty="0" smtClean="0"/>
              <a:t>The movement </a:t>
            </a:r>
            <a:r>
              <a:rPr lang="en-US" dirty="0"/>
              <a:t>flared up with the arrest of some students of </a:t>
            </a:r>
            <a:r>
              <a:rPr lang="en-US" b="1" i="1" dirty="0" err="1"/>
              <a:t>Parvatiya</a:t>
            </a:r>
            <a:r>
              <a:rPr lang="en-US" b="1" i="1" dirty="0"/>
              <a:t> </a:t>
            </a:r>
            <a:r>
              <a:rPr lang="en-US" b="1" i="1" dirty="0" smtClean="0"/>
              <a:t>Van </a:t>
            </a:r>
            <a:r>
              <a:rPr lang="en-US" b="1" i="1" dirty="0" err="1" smtClean="0"/>
              <a:t>Bachao</a:t>
            </a:r>
            <a:r>
              <a:rPr lang="en-US" b="1" i="1" dirty="0" smtClean="0"/>
              <a:t> </a:t>
            </a:r>
            <a:r>
              <a:rPr lang="en-US" b="1" i="1" dirty="0" err="1"/>
              <a:t>Sangharsh</a:t>
            </a:r>
            <a:r>
              <a:rPr lang="en-US" b="1" i="1" dirty="0"/>
              <a:t> </a:t>
            </a:r>
            <a:r>
              <a:rPr lang="en-US" b="1" i="1" dirty="0" err="1"/>
              <a:t>Samiti</a:t>
            </a:r>
            <a:r>
              <a:rPr lang="en-US" b="1" i="1" dirty="0"/>
              <a:t>. </a:t>
            </a:r>
            <a:r>
              <a:rPr lang="en-US" b="1" i="1" dirty="0" err="1"/>
              <a:t>Sundarlal</a:t>
            </a:r>
            <a:r>
              <a:rPr lang="en-US" b="1" i="1" dirty="0"/>
              <a:t> </a:t>
            </a:r>
            <a:r>
              <a:rPr lang="en-US" b="1" i="1" dirty="0" err="1"/>
              <a:t>Bahuguna</a:t>
            </a:r>
            <a:r>
              <a:rPr lang="en-US" b="1" i="1" dirty="0"/>
              <a:t>, a </a:t>
            </a:r>
            <a:r>
              <a:rPr lang="en-US" b="1" i="1" dirty="0" err="1"/>
              <a:t>Gandhian</a:t>
            </a:r>
            <a:r>
              <a:rPr lang="en-US" b="1" i="1" dirty="0"/>
              <a:t>, marched </a:t>
            </a:r>
            <a:r>
              <a:rPr lang="en-US" b="1" i="1" dirty="0" smtClean="0"/>
              <a:t>120 </a:t>
            </a:r>
            <a:r>
              <a:rPr lang="en-US" dirty="0" smtClean="0"/>
              <a:t>Km</a:t>
            </a:r>
            <a:r>
              <a:rPr lang="en-US" dirty="0"/>
              <a:t>., the students also demonstrated their discontent through marches </a:t>
            </a:r>
            <a:r>
              <a:rPr lang="en-US" dirty="0" smtClean="0"/>
              <a:t>and rallies</a:t>
            </a:r>
            <a:r>
              <a:rPr lang="en-US" dirty="0"/>
              <a:t>. Another </a:t>
            </a:r>
            <a:r>
              <a:rPr lang="en-US" dirty="0" err="1"/>
              <a:t>Gandhian</a:t>
            </a:r>
            <a:r>
              <a:rPr lang="en-US" dirty="0"/>
              <a:t>, </a:t>
            </a:r>
            <a:r>
              <a:rPr lang="en-US" dirty="0" err="1"/>
              <a:t>Chandni</a:t>
            </a:r>
            <a:r>
              <a:rPr lang="en-US" dirty="0"/>
              <a:t> Prasad Bhatt also extended his </a:t>
            </a:r>
            <a:r>
              <a:rPr lang="en-US" dirty="0" smtClean="0"/>
              <a:t>support. Through </a:t>
            </a:r>
            <a:r>
              <a:rPr lang="en-US" dirty="0"/>
              <a:t>consorted demonstrations, students, agricultural </a:t>
            </a:r>
            <a:r>
              <a:rPr lang="en-US" dirty="0" err="1"/>
              <a:t>labourers</a:t>
            </a:r>
            <a:r>
              <a:rPr lang="en-US" dirty="0"/>
              <a:t> and </a:t>
            </a:r>
            <a:r>
              <a:rPr lang="en-US" dirty="0" smtClean="0"/>
              <a:t>various other </a:t>
            </a:r>
            <a:r>
              <a:rPr lang="en-US" dirty="0"/>
              <a:t>sections of the hill community pressurized the state authorities to </a:t>
            </a:r>
            <a:r>
              <a:rPr lang="en-US" dirty="0" smtClean="0"/>
              <a:t>adopt policies </a:t>
            </a:r>
            <a:r>
              <a:rPr lang="en-US" dirty="0"/>
              <a:t>beneficial to local people.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Finally the government set up a review committee and </a:t>
            </a:r>
            <a:r>
              <a:rPr lang="en-US" dirty="0" err="1"/>
              <a:t>uttar</a:t>
            </a:r>
            <a:r>
              <a:rPr lang="en-US" dirty="0"/>
              <a:t> </a:t>
            </a:r>
            <a:r>
              <a:rPr lang="en-US" dirty="0" err="1"/>
              <a:t>pradesh</a:t>
            </a:r>
            <a:r>
              <a:rPr lang="en-US" dirty="0"/>
              <a:t> </a:t>
            </a:r>
            <a:r>
              <a:rPr lang="en-US" dirty="0" smtClean="0"/>
              <a:t>ban </a:t>
            </a:r>
            <a:r>
              <a:rPr lang="en-US" dirty="0" err="1" smtClean="0"/>
              <a:t>nigam</a:t>
            </a:r>
            <a:r>
              <a:rPr lang="en-US" dirty="0" smtClean="0"/>
              <a:t> </a:t>
            </a:r>
            <a:r>
              <a:rPr lang="en-US" dirty="0"/>
              <a:t>was formed taking over the forest administration. This Nigam </a:t>
            </a:r>
            <a:r>
              <a:rPr lang="en-US" dirty="0" smtClean="0"/>
              <a:t>immediately declared </a:t>
            </a:r>
            <a:r>
              <a:rPr lang="en-US" dirty="0"/>
              <a:t>ban on the forest felling. On the basis of the review </a:t>
            </a:r>
            <a:r>
              <a:rPr lang="en-US" dirty="0" smtClean="0"/>
              <a:t>committee report</a:t>
            </a:r>
            <a:r>
              <a:rPr lang="en-US" dirty="0"/>
              <a:t>, the government discontinued the private contractor system in the hills </a:t>
            </a:r>
            <a:r>
              <a:rPr lang="en-US" dirty="0" smtClean="0"/>
              <a:t>‘ and </a:t>
            </a:r>
            <a:r>
              <a:rPr lang="en-US" dirty="0"/>
              <a:t>banned commercial felling of trees for a period of ten years in the </a:t>
            </a:r>
            <a:r>
              <a:rPr lang="en-US" dirty="0" smtClean="0"/>
              <a:t>upper catchment </a:t>
            </a:r>
            <a:r>
              <a:rPr lang="en-US" dirty="0"/>
              <a:t>areas of the river. Later the ban was renewed in 1985 for </a:t>
            </a:r>
            <a:r>
              <a:rPr lang="en-US" dirty="0" smtClean="0"/>
              <a:t>another ten </a:t>
            </a:r>
            <a:r>
              <a:rPr lang="en-US" dirty="0"/>
              <a:t>years.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dirty="0"/>
              <a:t>In spite of the official ban forest felling continued in the hills through </a:t>
            </a:r>
            <a:r>
              <a:rPr lang="en-US" dirty="0" smtClean="0"/>
              <a:t>illegal nexus </a:t>
            </a:r>
            <a:r>
              <a:rPr lang="en-US" dirty="0"/>
              <a:t>between the foresters and the private contractors. The students </a:t>
            </a:r>
            <a:r>
              <a:rPr lang="en-US" dirty="0" smtClean="0"/>
              <a:t>played salient </a:t>
            </a:r>
            <a:r>
              <a:rPr lang="en-US" dirty="0"/>
              <a:t>role in mobilizing people against illegal forest felling. They </a:t>
            </a:r>
            <a:r>
              <a:rPr lang="en-US" dirty="0" smtClean="0"/>
              <a:t>conducted many </a:t>
            </a:r>
            <a:r>
              <a:rPr lang="en-US" dirty="0"/>
              <a:t>demonstrations and courted arrest. Students' </a:t>
            </a:r>
            <a:r>
              <a:rPr lang="en-US" dirty="0" err="1"/>
              <a:t>organisation</a:t>
            </a:r>
            <a:r>
              <a:rPr lang="en-US" dirty="0"/>
              <a:t> </a:t>
            </a:r>
            <a:r>
              <a:rPr lang="en-US" dirty="0" err="1" smtClean="0"/>
              <a:t>Uttarakhand</a:t>
            </a:r>
            <a:r>
              <a:rPr lang="en-US" dirty="0" smtClean="0"/>
              <a:t> </a:t>
            </a:r>
            <a:r>
              <a:rPr lang="en-US" dirty="0" err="1" smtClean="0"/>
              <a:t>Sangharsh</a:t>
            </a:r>
            <a:r>
              <a:rPr lang="en-US" dirty="0" smtClean="0"/>
              <a:t> </a:t>
            </a:r>
            <a:r>
              <a:rPr lang="en-US" dirty="0" err="1"/>
              <a:t>Vahini</a:t>
            </a:r>
            <a:r>
              <a:rPr lang="en-US" dirty="0"/>
              <a:t>, joined hands with local people and stopped axing of </a:t>
            </a:r>
            <a:r>
              <a:rPr lang="en-US" dirty="0" smtClean="0"/>
              <a:t>trees for </a:t>
            </a:r>
            <a:r>
              <a:rPr lang="en-US" dirty="0"/>
              <a:t>a paper industry near </a:t>
            </a:r>
            <a:r>
              <a:rPr lang="en-US" dirty="0" err="1"/>
              <a:t>Almora</a:t>
            </a:r>
            <a:r>
              <a:rPr lang="en-US" dirty="0"/>
              <a:t>. Similar activities were carried out by </a:t>
            </a:r>
            <a:r>
              <a:rPr lang="en-US" dirty="0" smtClean="0"/>
              <a:t>the students </a:t>
            </a:r>
            <a:r>
              <a:rPr lang="en-US" dirty="0"/>
              <a:t>in different parts of the hills under the leadership of S.L. </a:t>
            </a:r>
            <a:r>
              <a:rPr lang="en-US" dirty="0" err="1" smtClean="0"/>
              <a:t>Bahuguna</a:t>
            </a:r>
            <a:r>
              <a:rPr lang="en-US" dirty="0" smtClean="0"/>
              <a:t>. Not </a:t>
            </a:r>
            <a:r>
              <a:rPr lang="en-US" dirty="0"/>
              <a:t>satisfied with the government's move to just ban deforestation, </a:t>
            </a:r>
            <a:r>
              <a:rPr lang="en-US" dirty="0" err="1" smtClean="0"/>
              <a:t>Bahuguna</a:t>
            </a:r>
            <a:r>
              <a:rPr lang="en-US" dirty="0" smtClean="0"/>
              <a:t> sat </a:t>
            </a:r>
            <a:r>
              <a:rPr lang="en-US" dirty="0"/>
              <a:t>on indefinite fast against illegal felling of trees. He wanted a </a:t>
            </a:r>
            <a:r>
              <a:rPr lang="en-US" dirty="0" smtClean="0"/>
              <a:t>complete ban </a:t>
            </a:r>
            <a:r>
              <a:rPr lang="en-US" dirty="0"/>
              <a:t>on felling trees above an altitude of 1000 meters. He undertook a </a:t>
            </a:r>
            <a:r>
              <a:rPr lang="en-US" dirty="0" smtClean="0"/>
              <a:t>4,870 Km</a:t>
            </a:r>
            <a:r>
              <a:rPr lang="en-US" dirty="0"/>
              <a:t>. foot march from Kashmir to </a:t>
            </a:r>
            <a:r>
              <a:rPr lang="en-US" dirty="0" err="1"/>
              <a:t>Kohima</a:t>
            </a:r>
            <a:r>
              <a:rPr lang="en-US" dirty="0"/>
              <a:t> from 1981 to 1983 to </a:t>
            </a:r>
            <a:r>
              <a:rPr lang="en-US" dirty="0" smtClean="0"/>
              <a:t>generate awareness </a:t>
            </a:r>
            <a:r>
              <a:rPr lang="en-US" dirty="0"/>
              <a:t>about man and nature relationship.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During the following years </a:t>
            </a:r>
            <a:r>
              <a:rPr lang="en-US" dirty="0" err="1"/>
              <a:t>Chipko</a:t>
            </a:r>
            <a:r>
              <a:rPr lang="en-US" dirty="0"/>
              <a:t> movement became sporadic in action. </a:t>
            </a:r>
            <a:r>
              <a:rPr lang="en-US" dirty="0" smtClean="0"/>
              <a:t>It lost </a:t>
            </a:r>
            <a:r>
              <a:rPr lang="en-US" dirty="0"/>
              <a:t>its original strength and </a:t>
            </a:r>
            <a:r>
              <a:rPr lang="en-US" dirty="0" err="1"/>
              <a:t>vigour</a:t>
            </a:r>
            <a:r>
              <a:rPr lang="en-US" dirty="0"/>
              <a:t>. Yet, this movement contributed </a:t>
            </a:r>
            <a:r>
              <a:rPr lang="en-US" dirty="0" smtClean="0"/>
              <a:t>greatly to </a:t>
            </a:r>
            <a:r>
              <a:rPr lang="en-US" dirty="0"/>
              <a:t>awaken the Indian masses about the danger of environmental degradation.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r>
              <a:rPr lang="en-US" sz="2200" dirty="0"/>
              <a:t>Social action as well as </a:t>
            </a:r>
            <a:r>
              <a:rPr lang="en-US" sz="2200" dirty="0" smtClean="0"/>
              <a:t>social movement </a:t>
            </a:r>
            <a:r>
              <a:rPr lang="en-US" sz="2200" dirty="0"/>
              <a:t>is a collective action aiming at specific social change. Both </a:t>
            </a:r>
            <a:r>
              <a:rPr lang="en-US" sz="2200" dirty="0" smtClean="0"/>
              <a:t>the processes </a:t>
            </a:r>
            <a:r>
              <a:rPr lang="en-US" sz="2200" dirty="0"/>
              <a:t>work with the objective of social justice and securing the </a:t>
            </a:r>
            <a:r>
              <a:rPr lang="en-US" sz="2200" dirty="0" smtClean="0"/>
              <a:t>rights of </a:t>
            </a:r>
            <a:r>
              <a:rPr lang="en-US" sz="2200" dirty="0"/>
              <a:t>the people. Social action as well as social movement are </a:t>
            </a:r>
            <a:r>
              <a:rPr lang="en-US" sz="2200" dirty="0" smtClean="0"/>
              <a:t>anti-authoritarian and </a:t>
            </a:r>
            <a:r>
              <a:rPr lang="en-US" sz="2200" dirty="0"/>
              <a:t>they keep a distance from political parties. Authorities are </a:t>
            </a:r>
            <a:r>
              <a:rPr lang="en-US" sz="2200" dirty="0" smtClean="0"/>
              <a:t>challenged and </a:t>
            </a:r>
            <a:r>
              <a:rPr lang="en-US" sz="2200" dirty="0"/>
              <a:t>necessary steps are taken to ensure re-distribution of power and </a:t>
            </a:r>
            <a:r>
              <a:rPr lang="en-US" sz="2200" dirty="0" smtClean="0"/>
              <a:t>resources. Both </a:t>
            </a:r>
            <a:r>
              <a:rPr lang="en-US" sz="2200" dirty="0"/>
              <a:t>the processes rest on people's participation. In both the cases, </a:t>
            </a:r>
            <a:r>
              <a:rPr lang="en-US" sz="2200" dirty="0" smtClean="0"/>
              <a:t>people show </a:t>
            </a:r>
            <a:r>
              <a:rPr lang="en-US" sz="2200" dirty="0"/>
              <a:t>their protests through strategies like </a:t>
            </a:r>
            <a:r>
              <a:rPr lang="en-US" sz="2200" dirty="0" err="1"/>
              <a:t>dharna</a:t>
            </a:r>
            <a:r>
              <a:rPr lang="en-US" sz="2200" dirty="0"/>
              <a:t>, rallies, fast, </a:t>
            </a:r>
            <a:r>
              <a:rPr lang="en-US" sz="2200" dirty="0" err="1"/>
              <a:t>morchas</a:t>
            </a:r>
            <a:r>
              <a:rPr lang="en-US" sz="2200" dirty="0"/>
              <a:t>, </a:t>
            </a:r>
            <a:r>
              <a:rPr lang="en-US" sz="2200" dirty="0" smtClean="0"/>
              <a:t>etc. People's </a:t>
            </a:r>
            <a:r>
              <a:rPr lang="en-US" sz="2200" dirty="0"/>
              <a:t>conscience is shacked through emotional speeches, slogans, </a:t>
            </a:r>
            <a:r>
              <a:rPr lang="en-US" sz="2200" dirty="0" smtClean="0"/>
              <a:t>poems, and </a:t>
            </a:r>
            <a:r>
              <a:rPr lang="en-US" sz="2200" dirty="0"/>
              <a:t>other similar ways. In fact, the above description of the </a:t>
            </a:r>
            <a:r>
              <a:rPr lang="en-US" sz="2200" dirty="0" err="1"/>
              <a:t>chipko</a:t>
            </a:r>
            <a:r>
              <a:rPr lang="en-US" sz="2200" dirty="0"/>
              <a:t> </a:t>
            </a:r>
            <a:r>
              <a:rPr lang="en-US" sz="2200" dirty="0" smtClean="0"/>
              <a:t>movement gives </a:t>
            </a:r>
            <a:r>
              <a:rPr lang="en-US" sz="2200" dirty="0"/>
              <a:t>much clarity about the striking similarity between social movement </a:t>
            </a:r>
            <a:r>
              <a:rPr lang="en-US" sz="2200" dirty="0" smtClean="0"/>
              <a:t>and social </a:t>
            </a:r>
            <a:r>
              <a:rPr lang="en-US" sz="2200" dirty="0"/>
              <a:t>action</a:t>
            </a:r>
            <a:r>
              <a:rPr lang="en-US" sz="2200" dirty="0" smtClean="0"/>
              <a:t>.</a:t>
            </a:r>
            <a:endParaRPr 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b="1" dirty="0"/>
              <a:t>A social movement is a deliberate collective </a:t>
            </a:r>
            <a:r>
              <a:rPr lang="en-US" b="1" dirty="0" err="1"/>
              <a:t>endeavour</a:t>
            </a:r>
            <a:r>
              <a:rPr lang="en-US" b="1" dirty="0"/>
              <a:t> to </a:t>
            </a:r>
            <a:r>
              <a:rPr lang="en-US" b="1" dirty="0" smtClean="0"/>
              <a:t>promote </a:t>
            </a:r>
            <a:r>
              <a:rPr lang="en-US" dirty="0" smtClean="0"/>
              <a:t>change </a:t>
            </a:r>
            <a:r>
              <a:rPr lang="en-US" dirty="0"/>
              <a:t>in any direction and by any means, not excluding violence, </a:t>
            </a:r>
            <a:r>
              <a:rPr lang="en-US" dirty="0" smtClean="0"/>
              <a:t>illegality, revolution </a:t>
            </a:r>
            <a:r>
              <a:rPr lang="en-US" dirty="0"/>
              <a:t>or withdrawal into 'utopian' community </a:t>
            </a:r>
            <a:r>
              <a:rPr lang="en-US" dirty="0" err="1"/>
              <a:t>wlkinson</a:t>
            </a:r>
            <a:r>
              <a:rPr lang="en-US" dirty="0"/>
              <a:t>, 197 1</a:t>
            </a:r>
            <a:r>
              <a:rPr lang="en-US" dirty="0" smtClean="0"/>
              <a:t>).</a:t>
            </a:r>
          </a:p>
          <a:p>
            <a:r>
              <a:rPr lang="en-US" dirty="0" smtClean="0"/>
              <a:t> </a:t>
            </a:r>
            <a:r>
              <a:rPr lang="en-US" dirty="0"/>
              <a:t>In </a:t>
            </a:r>
            <a:r>
              <a:rPr lang="en-US" dirty="0" smtClean="0"/>
              <a:t>another definition</a:t>
            </a:r>
            <a:r>
              <a:rPr lang="en-US" dirty="0"/>
              <a:t>, </a:t>
            </a:r>
            <a:r>
              <a:rPr lang="en-US" dirty="0" err="1"/>
              <a:t>Blumer</a:t>
            </a:r>
            <a:r>
              <a:rPr lang="en-US" dirty="0"/>
              <a:t> (1957) says, "social movements are collective </a:t>
            </a:r>
            <a:r>
              <a:rPr lang="en-US" dirty="0" smtClean="0"/>
              <a:t>enterprises to </a:t>
            </a:r>
            <a:r>
              <a:rPr lang="en-US" dirty="0"/>
              <a:t>establish a new order of life".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However, social action is a method of professional social work </a:t>
            </a:r>
            <a:r>
              <a:rPr lang="en-US" dirty="0" smtClean="0"/>
              <a:t>comprised theoretical </a:t>
            </a:r>
            <a:r>
              <a:rPr lang="en-US" dirty="0"/>
              <a:t>base, skills of working with people, which are learned and </a:t>
            </a:r>
            <a:r>
              <a:rPr lang="en-US" dirty="0" smtClean="0"/>
              <a:t>refined under </a:t>
            </a:r>
            <a:r>
              <a:rPr lang="en-US" dirty="0"/>
              <a:t>meticulous professional guidance. On the other hand, social </a:t>
            </a:r>
            <a:r>
              <a:rPr lang="en-US" dirty="0" smtClean="0"/>
              <a:t>movements are </a:t>
            </a:r>
            <a:r>
              <a:rPr lang="en-US" dirty="0"/>
              <a:t>not necessarily led by professional social workers. One of the </a:t>
            </a:r>
            <a:r>
              <a:rPr lang="en-US" dirty="0" smtClean="0"/>
              <a:t>main reasons </a:t>
            </a:r>
            <a:r>
              <a:rPr lang="en-US" dirty="0"/>
              <a:t>of dissolution of </a:t>
            </a:r>
            <a:r>
              <a:rPr lang="en-US" dirty="0" err="1"/>
              <a:t>Chipko</a:t>
            </a:r>
            <a:r>
              <a:rPr lang="en-US" dirty="0"/>
              <a:t> movement was the inter-group </a:t>
            </a:r>
            <a:r>
              <a:rPr lang="en-US" dirty="0" smtClean="0"/>
              <a:t>conflicts between </a:t>
            </a:r>
            <a:r>
              <a:rPr lang="en-US" dirty="0"/>
              <a:t>the followers of two leaders, </a:t>
            </a:r>
            <a:r>
              <a:rPr lang="en-US" dirty="0" err="1"/>
              <a:t>Sunderlal</a:t>
            </a:r>
            <a:r>
              <a:rPr lang="en-US" dirty="0"/>
              <a:t> </a:t>
            </a:r>
            <a:r>
              <a:rPr lang="en-US" dirty="0" err="1"/>
              <a:t>Bahuguna</a:t>
            </a:r>
            <a:r>
              <a:rPr lang="en-US" dirty="0"/>
              <a:t> and </a:t>
            </a:r>
            <a:r>
              <a:rPr lang="en-US" dirty="0" err="1" smtClean="0"/>
              <a:t>Chandi</a:t>
            </a:r>
            <a:r>
              <a:rPr lang="en-US" dirty="0" smtClean="0"/>
              <a:t> Prasad </a:t>
            </a:r>
            <a:r>
              <a:rPr lang="en-US" dirty="0" err="1"/>
              <a:t>Bhat</a:t>
            </a:r>
            <a:r>
              <a:rPr lang="en-US" dirty="0"/>
              <a:t> based on the ideologies, strategies and personal egos. </a:t>
            </a:r>
            <a:r>
              <a:rPr lang="en-US" dirty="0" smtClean="0"/>
              <a:t>The people's </a:t>
            </a:r>
            <a:r>
              <a:rPr lang="en-US" dirty="0"/>
              <a:t>participation couldn't be institutionalized for constructive work </a:t>
            </a:r>
            <a:r>
              <a:rPr lang="en-US" dirty="0" smtClean="0"/>
              <a:t>and development</a:t>
            </a:r>
            <a:r>
              <a:rPr lang="en-US"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err="1"/>
              <a:t>Chipko</a:t>
            </a:r>
            <a:r>
              <a:rPr lang="en-US" dirty="0"/>
              <a:t> is considered as the first </a:t>
            </a:r>
            <a:r>
              <a:rPr lang="en-US" dirty="0" err="1"/>
              <a:t>organised</a:t>
            </a:r>
            <a:r>
              <a:rPr lang="en-US" dirty="0"/>
              <a:t> environmental movement in </a:t>
            </a:r>
            <a:r>
              <a:rPr lang="en-US" dirty="0" smtClean="0"/>
              <a:t>India. The </a:t>
            </a:r>
            <a:r>
              <a:rPr lang="en-US" dirty="0"/>
              <a:t>movement originated in 1968 in the </a:t>
            </a:r>
            <a:r>
              <a:rPr lang="en-US" dirty="0" err="1"/>
              <a:t>Tehri</a:t>
            </a:r>
            <a:r>
              <a:rPr lang="en-US" dirty="0"/>
              <a:t> </a:t>
            </a:r>
            <a:r>
              <a:rPr lang="en-US" dirty="0" err="1"/>
              <a:t>Garhwal</a:t>
            </a:r>
            <a:r>
              <a:rPr lang="en-US" dirty="0"/>
              <a:t>, also known as </a:t>
            </a:r>
            <a:r>
              <a:rPr lang="en-US" dirty="0" err="1" smtClean="0"/>
              <a:t>Uttarakhand</a:t>
            </a:r>
            <a:r>
              <a:rPr lang="en-US" dirty="0" smtClean="0"/>
              <a:t>, the </a:t>
            </a:r>
            <a:r>
              <a:rPr lang="en-US" dirty="0"/>
              <a:t>then Uttar </a:t>
            </a:r>
            <a:r>
              <a:rPr lang="en-US" dirty="0" smtClean="0"/>
              <a:t>Pradesh.</a:t>
            </a:r>
          </a:p>
          <a:p>
            <a:r>
              <a:rPr lang="en-US" dirty="0"/>
              <a:t>What factors led to this movement?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There was rampant commercial </a:t>
            </a:r>
            <a:r>
              <a:rPr lang="en-US" dirty="0" smtClean="0"/>
              <a:t>exploitation of </a:t>
            </a:r>
            <a:r>
              <a:rPr lang="en-US" dirty="0"/>
              <a:t>timber in that area. The state had set terms and conditions with the </a:t>
            </a:r>
            <a:r>
              <a:rPr lang="en-US" dirty="0" smtClean="0"/>
              <a:t>private contractors</a:t>
            </a:r>
            <a:r>
              <a:rPr lang="en-US" dirty="0"/>
              <a:t>, individual businessmen, wood merchants and owners of </a:t>
            </a:r>
            <a:r>
              <a:rPr lang="en-US" dirty="0" smtClean="0"/>
              <a:t>forest based </a:t>
            </a:r>
            <a:r>
              <a:rPr lang="en-US" dirty="0"/>
              <a:t>industries and allowed them to exploit forests. People were told </a:t>
            </a:r>
            <a:r>
              <a:rPr lang="en-US" dirty="0" smtClean="0"/>
              <a:t>that deforestation </a:t>
            </a:r>
            <a:r>
              <a:rPr lang="en-US" dirty="0"/>
              <a:t>is essential for nation building. Under the disguise of </a:t>
            </a:r>
            <a:r>
              <a:rPr lang="en-US" dirty="0" smtClean="0"/>
              <a:t>development, for </a:t>
            </a:r>
            <a:r>
              <a:rPr lang="en-US" dirty="0"/>
              <a:t>self interest and to meet commercial greed, the forests were cut </a:t>
            </a:r>
            <a:r>
              <a:rPr lang="en-US" dirty="0" smtClean="0"/>
              <a:t>down at </a:t>
            </a:r>
            <a:r>
              <a:rPr lang="en-US" dirty="0"/>
              <a:t>the large scale. This was followed by overflow of </a:t>
            </a:r>
            <a:r>
              <a:rPr lang="en-US" dirty="0" err="1"/>
              <a:t>Alaknanda</a:t>
            </a:r>
            <a:r>
              <a:rPr lang="en-US" dirty="0"/>
              <a:t> river in </a:t>
            </a:r>
            <a:r>
              <a:rPr lang="en-US" dirty="0" smtClean="0"/>
              <a:t>1970 due </a:t>
            </a:r>
            <a:r>
              <a:rPr lang="en-US" dirty="0"/>
              <a:t>to massive deforestation occurring in hills. It resulted in washing </a:t>
            </a:r>
            <a:r>
              <a:rPr lang="en-US" dirty="0" smtClean="0"/>
              <a:t>away of </a:t>
            </a:r>
            <a:r>
              <a:rPr lang="en-US" dirty="0"/>
              <a:t>fields, crops, property and human settlements.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After this natural calamity, a sizeable number of hill dwellers started </a:t>
            </a:r>
            <a:r>
              <a:rPr lang="en-US" dirty="0" smtClean="0"/>
              <a:t>realizing the </a:t>
            </a:r>
            <a:r>
              <a:rPr lang="en-US" dirty="0"/>
              <a:t>necessity of the ecological balance in the livelihood of hill habitats. </a:t>
            </a:r>
            <a:r>
              <a:rPr lang="en-US" dirty="0" smtClean="0"/>
              <a:t>Added to </a:t>
            </a:r>
            <a:r>
              <a:rPr lang="en-US" dirty="0"/>
              <a:t>this, after massive deforestation, only non-timber bio-mass like </a:t>
            </a:r>
            <a:r>
              <a:rPr lang="en-US" dirty="0" smtClean="0"/>
              <a:t>leaves, twigs</a:t>
            </a:r>
            <a:r>
              <a:rPr lang="en-US" dirty="0"/>
              <a:t>, fruits, etc., were left for hilly people which were never adequate </a:t>
            </a:r>
            <a:r>
              <a:rPr lang="en-US" dirty="0" smtClean="0"/>
              <a:t>to sustain </a:t>
            </a:r>
            <a:r>
              <a:rPr lang="en-US" dirty="0"/>
              <a:t>the life-system of hilly people. Deforestation over the decades </a:t>
            </a:r>
            <a:r>
              <a:rPr lang="en-US" dirty="0" smtClean="0"/>
              <a:t>hardly left </a:t>
            </a:r>
            <a:r>
              <a:rPr lang="en-US" dirty="0"/>
              <a:t>anything substantial for the bare survival of the Himalayan </a:t>
            </a:r>
            <a:r>
              <a:rPr lang="en-US" dirty="0" smtClean="0"/>
              <a:t>eco-system and </a:t>
            </a:r>
            <a:r>
              <a:rPr lang="en-US" dirty="0"/>
              <a:t>its people.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A consciousness was spreading among the people of that area to do </a:t>
            </a:r>
            <a:r>
              <a:rPr lang="en-US" dirty="0" smtClean="0"/>
              <a:t>something to </a:t>
            </a:r>
            <a:r>
              <a:rPr lang="en-US" dirty="0"/>
              <a:t>save the ecosystem, which is the base of their livelihood, rather than </a:t>
            </a:r>
            <a:r>
              <a:rPr lang="en-US" dirty="0" smtClean="0"/>
              <a:t>being the </a:t>
            </a:r>
            <a:r>
              <a:rPr lang="en-US" dirty="0"/>
              <a:t>mute observers of devastation and destruction. They felt that in </a:t>
            </a:r>
            <a:r>
              <a:rPr lang="en-US" dirty="0" smtClean="0"/>
              <a:t>order to </a:t>
            </a:r>
            <a:r>
              <a:rPr lang="en-US" dirty="0"/>
              <a:t>re-establish eco-balance, firstly, indiscriminate falling of trees had to </a:t>
            </a:r>
            <a:r>
              <a:rPr lang="en-US" dirty="0" smtClean="0"/>
              <a:t>be stopped </a:t>
            </a:r>
            <a:r>
              <a:rPr lang="en-US" dirty="0"/>
              <a:t>and secondly, regeneration of forests was needed. A number </a:t>
            </a:r>
            <a:r>
              <a:rPr lang="en-US" dirty="0" smtClean="0"/>
              <a:t>of enlightened </a:t>
            </a:r>
            <a:r>
              <a:rPr lang="en-US" dirty="0"/>
              <a:t>people started mobilizing the people against the injustice of </a:t>
            </a:r>
            <a:r>
              <a:rPr lang="en-US" dirty="0" smtClean="0"/>
              <a:t>denial of </a:t>
            </a:r>
            <a:r>
              <a:rPr lang="en-US" dirty="0"/>
              <a:t>their rights on their own </a:t>
            </a:r>
            <a:r>
              <a:rPr lang="en-US" dirty="0" smtClean="0"/>
              <a:t>forests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One local poet </a:t>
            </a:r>
            <a:r>
              <a:rPr lang="en-US" dirty="0" err="1" smtClean="0"/>
              <a:t>Ghanshayam</a:t>
            </a:r>
            <a:r>
              <a:rPr lang="en-US" dirty="0" smtClean="0"/>
              <a:t> </a:t>
            </a:r>
            <a:r>
              <a:rPr lang="en-US" dirty="0" err="1" smtClean="0"/>
              <a:t>Sailani</a:t>
            </a:r>
            <a:r>
              <a:rPr lang="en-US" dirty="0" smtClean="0"/>
              <a:t>, in his folk poems narrated the distress of the people resulting from deforestation. Along with creating mass awareness against environmental degradation, </a:t>
            </a:r>
            <a:r>
              <a:rPr lang="en-US" dirty="0" err="1" smtClean="0"/>
              <a:t>Sailani‘s</a:t>
            </a:r>
            <a:r>
              <a:rPr lang="en-US" dirty="0" smtClean="0"/>
              <a:t> songs were of great help in making the climate conducive for people's movement in that area.</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In 1971, </a:t>
            </a:r>
            <a:r>
              <a:rPr lang="en-US" dirty="0" err="1"/>
              <a:t>Dashauli</a:t>
            </a:r>
            <a:r>
              <a:rPr lang="en-US" dirty="0"/>
              <a:t> Gram </a:t>
            </a:r>
            <a:r>
              <a:rPr lang="en-US" dirty="0" err="1"/>
              <a:t>Swaraj</a:t>
            </a:r>
            <a:r>
              <a:rPr lang="en-US" dirty="0"/>
              <a:t> </a:t>
            </a:r>
            <a:r>
              <a:rPr lang="en-US" dirty="0" err="1"/>
              <a:t>Sangh</a:t>
            </a:r>
            <a:r>
              <a:rPr lang="en-US" dirty="0"/>
              <a:t> (DGSS), a local voluntary </a:t>
            </a:r>
            <a:r>
              <a:rPr lang="en-US" dirty="0" err="1"/>
              <a:t>organisation</a:t>
            </a:r>
            <a:r>
              <a:rPr lang="en-US" dirty="0"/>
              <a:t>,</a:t>
            </a:r>
          </a:p>
          <a:p>
            <a:r>
              <a:rPr lang="en-US" dirty="0"/>
              <a:t>took the lead and </a:t>
            </a:r>
            <a:r>
              <a:rPr lang="en-US" dirty="0" err="1"/>
              <a:t>organised</a:t>
            </a:r>
            <a:r>
              <a:rPr lang="en-US" dirty="0"/>
              <a:t> several public meetings to discuss the cause.</a:t>
            </a:r>
          </a:p>
          <a:p>
            <a:r>
              <a:rPr lang="en-US" dirty="0"/>
              <a:t>After discussions with different village groups and local leaders, it was decided</a:t>
            </a:r>
          </a:p>
          <a:p>
            <a:r>
              <a:rPr lang="en-US" dirty="0"/>
              <a:t>to propose the government to replace the contract system by forest </a:t>
            </a:r>
            <a:r>
              <a:rPr lang="en-US" dirty="0" err="1"/>
              <a:t>labour</a:t>
            </a:r>
            <a:endParaRPr lang="en-US" dirty="0"/>
          </a:p>
          <a:p>
            <a:r>
              <a:rPr lang="en-US" dirty="0"/>
              <a:t>cooperatives and setting up of small scale industries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During 1970-72, the people of Himalayan region demonstrated their </a:t>
            </a:r>
            <a:r>
              <a:rPr lang="en-US" dirty="0" smtClean="0"/>
              <a:t>protests against </a:t>
            </a:r>
            <a:r>
              <a:rPr lang="en-US" dirty="0"/>
              <a:t>outside contractors. In 1973, DGSS demanded for the allotment </a:t>
            </a:r>
            <a:r>
              <a:rPr lang="en-US" dirty="0" smtClean="0"/>
              <a:t>of 'ash </a:t>
            </a:r>
            <a:r>
              <a:rPr lang="en-US" dirty="0"/>
              <a:t>trees' to local people to make agricultural implements. However, </a:t>
            </a:r>
            <a:r>
              <a:rPr lang="en-US" dirty="0" smtClean="0"/>
              <a:t>the forest </a:t>
            </a:r>
            <a:r>
              <a:rPr lang="en-US" dirty="0"/>
              <a:t>department of Uttar Pradesh didn't pay attention to the demands </a:t>
            </a:r>
            <a:r>
              <a:rPr lang="en-US" dirty="0" smtClean="0"/>
              <a:t>of the </a:t>
            </a:r>
            <a:r>
              <a:rPr lang="en-US" dirty="0"/>
              <a:t>voluntary </a:t>
            </a:r>
            <a:r>
              <a:rPr lang="en-US" dirty="0" err="1"/>
              <a:t>organisation</a:t>
            </a:r>
            <a:r>
              <a:rPr lang="en-US" dirty="0"/>
              <a:t>, representing the people of </a:t>
            </a:r>
            <a:r>
              <a:rPr lang="en-US" dirty="0" err="1"/>
              <a:t>Tehri</a:t>
            </a:r>
            <a:r>
              <a:rPr lang="en-US" dirty="0"/>
              <a:t> </a:t>
            </a:r>
            <a:r>
              <a:rPr lang="en-US" dirty="0" err="1"/>
              <a:t>Garhwal</a:t>
            </a:r>
            <a:r>
              <a:rPr lang="en-US" dirty="0"/>
              <a:t>, </a:t>
            </a:r>
            <a:r>
              <a:rPr lang="en-US" dirty="0" smtClean="0"/>
              <a:t>and allotted </a:t>
            </a:r>
            <a:r>
              <a:rPr lang="en-US" dirty="0"/>
              <a:t>those trees to a 'Sports Goods Company'.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1460</Words>
  <Application>Microsoft Office PowerPoint</Application>
  <PresentationFormat>On-screen Show (4:3)</PresentationFormat>
  <Paragraphs>25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Social movement and social action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Varun</dc:creator>
  <cp:lastModifiedBy>admin</cp:lastModifiedBy>
  <cp:revision>3</cp:revision>
  <dcterms:created xsi:type="dcterms:W3CDTF">2014-03-03T05:17:10Z</dcterms:created>
  <dcterms:modified xsi:type="dcterms:W3CDTF">2019-11-30T06:45:40Z</dcterms:modified>
</cp:coreProperties>
</file>