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Jonathan McCully" initials="JM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 snapToObjects="1"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1D70C-A9E2-7346-B9C6-4C8261708E80}" type="datetimeFigureOut">
              <a:rPr lang="en-US" smtClean="0"/>
              <a:pPr/>
              <a:t>12/6/2019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18889-F7FA-FD46-AD93-97E874C05C5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312428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0928" y="274638"/>
            <a:ext cx="6725871" cy="1143000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1D70C-A9E2-7346-B9C6-4C8261708E80}" type="datetimeFigureOut">
              <a:rPr lang="en-US" smtClean="0"/>
              <a:pPr/>
              <a:t>12/6/2019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18889-F7FA-FD46-AD93-97E874C05C5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993597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1D70C-A9E2-7346-B9C6-4C8261708E80}" type="datetimeFigureOut">
              <a:rPr lang="en-US" smtClean="0"/>
              <a:pPr/>
              <a:t>12/6/2019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18889-F7FA-FD46-AD93-97E874C05C5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528159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6956" y="274638"/>
            <a:ext cx="6669844" cy="1143000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1D70C-A9E2-7346-B9C6-4C8261708E80}" type="datetimeFigureOut">
              <a:rPr lang="en-US" smtClean="0"/>
              <a:pPr/>
              <a:t>12/6/2019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18889-F7FA-FD46-AD93-97E874C05C5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876211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1D70C-A9E2-7346-B9C6-4C8261708E80}" type="datetimeFigureOut">
              <a:rPr lang="en-US" smtClean="0"/>
              <a:pPr/>
              <a:t>12/6/2019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18889-F7FA-FD46-AD93-97E874C05C5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26477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8280" y="274638"/>
            <a:ext cx="6688520" cy="1143000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1D70C-A9E2-7346-B9C6-4C8261708E80}" type="datetimeFigureOut">
              <a:rPr lang="en-US" smtClean="0"/>
              <a:pPr/>
              <a:t>12/6/2019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18889-F7FA-FD46-AD93-97E874C05C5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041112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6956" y="274638"/>
            <a:ext cx="6669844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1D70C-A9E2-7346-B9C6-4C8261708E80}" type="datetimeFigureOut">
              <a:rPr lang="en-US" smtClean="0"/>
              <a:pPr/>
              <a:t>12/6/2019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18889-F7FA-FD46-AD93-97E874C05C5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78051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0928" y="274638"/>
            <a:ext cx="6725871" cy="1143000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1D70C-A9E2-7346-B9C6-4C8261708E80}" type="datetimeFigureOut">
              <a:rPr lang="en-US" smtClean="0"/>
              <a:pPr/>
              <a:t>12/6/2019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18889-F7FA-FD46-AD93-97E874C05C5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778305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1D70C-A9E2-7346-B9C6-4C8261708E80}" type="datetimeFigureOut">
              <a:rPr lang="en-US" smtClean="0"/>
              <a:pPr/>
              <a:t>12/6/2019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18889-F7FA-FD46-AD93-97E874C05C5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901429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1D70C-A9E2-7346-B9C6-4C8261708E80}" type="datetimeFigureOut">
              <a:rPr lang="en-US" smtClean="0"/>
              <a:pPr/>
              <a:t>12/6/2019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18889-F7FA-FD46-AD93-97E874C05C5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276916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1D70C-A9E2-7346-B9C6-4C8261708E80}" type="datetimeFigureOut">
              <a:rPr lang="en-US" smtClean="0"/>
              <a:pPr/>
              <a:t>12/6/2019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18889-F7FA-FD46-AD93-97E874C05C5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102267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C1D70C-A9E2-7346-B9C6-4C8261708E80}" type="datetimeFigureOut">
              <a:rPr lang="en-US" smtClean="0"/>
              <a:pPr/>
              <a:t>12/6/2019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118889-F7FA-FD46-AD93-97E874C05C5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logo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9400" y="274638"/>
            <a:ext cx="1600200" cy="1504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984936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Regulating the media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Dr</a:t>
            </a:r>
            <a:r>
              <a:rPr lang="en-US" dirty="0" smtClean="0">
                <a:solidFill>
                  <a:srgbClr val="FF0000"/>
                </a:solidFill>
              </a:rPr>
              <a:t>. </a:t>
            </a:r>
            <a:r>
              <a:rPr lang="en-US" dirty="0" err="1" smtClean="0">
                <a:solidFill>
                  <a:srgbClr val="FF0000"/>
                </a:solidFill>
              </a:rPr>
              <a:t>Mariswamy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>Professor </a:t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>Dept. of Journalism &amp; Mass communication</a:t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>BCC college, Bangalore-43</a:t>
            </a:r>
            <a:endParaRPr lang="en-US" dirty="0" smtClean="0"/>
          </a:p>
          <a:p>
            <a:r>
              <a:rPr lang="en-US" dirty="0" smtClean="0"/>
              <a:t> 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182841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The community broadcasters say:</a:t>
            </a:r>
          </a:p>
          <a:p>
            <a:pPr marL="0" indent="0">
              <a:buNone/>
            </a:pPr>
            <a:endParaRPr lang="en-GB" dirty="0"/>
          </a:p>
          <a:p>
            <a:pPr lvl="1">
              <a:buFont typeface="Arial"/>
              <a:buChar char="•"/>
            </a:pPr>
            <a:r>
              <a:rPr lang="en-US" dirty="0"/>
              <a:t>We offer diversity to the public.</a:t>
            </a:r>
            <a:endParaRPr lang="en-GB" dirty="0"/>
          </a:p>
          <a:p>
            <a:pPr lvl="1">
              <a:buFont typeface="Arial"/>
              <a:buChar char="•"/>
            </a:pPr>
            <a:r>
              <a:rPr lang="en-US" dirty="0"/>
              <a:t>We represent a distinct community.</a:t>
            </a:r>
            <a:endParaRPr lang="en-GB" dirty="0"/>
          </a:p>
          <a:p>
            <a:pPr lvl="1">
              <a:buFont typeface="Arial"/>
              <a:buChar char="•"/>
            </a:pPr>
            <a:r>
              <a:rPr lang="en-US" dirty="0"/>
              <a:t>More people would listen to us if there </a:t>
            </a:r>
            <a:r>
              <a:rPr lang="en-US" dirty="0" smtClean="0"/>
              <a:t>was no </a:t>
            </a:r>
            <a:r>
              <a:rPr lang="en-US" dirty="0"/>
              <a:t>interference with our signal.</a:t>
            </a:r>
            <a:endParaRPr lang="en-GB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111853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65005"/>
            <a:ext cx="8229600" cy="436115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 smtClean="0"/>
              <a:t>What is your opinion?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GB" dirty="0"/>
              <a:t>How would the rights of the public and broadcasters best be served?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GB" dirty="0"/>
              <a:t>(We forgot to mention – the community broadcasters are racist members of the majority ethnic group. Does this make a difference to your decision?)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507309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Is there any need to regulate the media?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If yes, what sort of regulation is required? By whom? Of all media, or just some?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If no, </a:t>
            </a:r>
            <a:r>
              <a:rPr lang="en-US" dirty="0"/>
              <a:t>h</a:t>
            </a:r>
            <a:r>
              <a:rPr lang="en-US" dirty="0" smtClean="0"/>
              <a:t>ow else will you protect weak media against powerful media? And how will you ensure that professional standards are maintained?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600302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In 1985, Costa Rica presented three arguments for its media regulation system:</a:t>
            </a:r>
          </a:p>
          <a:p>
            <a:r>
              <a:rPr lang="en-US" dirty="0" smtClean="0"/>
              <a:t>Necessary for “public order”</a:t>
            </a:r>
          </a:p>
          <a:p>
            <a:r>
              <a:rPr lang="en-US" dirty="0" smtClean="0"/>
              <a:t>Promote professional and ethical standards</a:t>
            </a:r>
          </a:p>
          <a:p>
            <a:r>
              <a:rPr lang="en-US" dirty="0" smtClean="0"/>
              <a:t>Guarantee journalists’ independence in relation to their employers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 smtClean="0"/>
              <a:t>Discussion point: what do you think of this?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340294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smtClean="0"/>
              <a:t>The Inter-American Court of Human Rights </a:t>
            </a:r>
            <a:r>
              <a:rPr lang="en-US" dirty="0"/>
              <a:t>(</a:t>
            </a:r>
            <a:r>
              <a:rPr lang="en-US" dirty="0" err="1" smtClean="0"/>
              <a:t>IACtHR</a:t>
            </a:r>
            <a:r>
              <a:rPr lang="en-US" dirty="0" smtClean="0"/>
              <a:t>) rejected Costa Rica’s arguments:</a:t>
            </a:r>
          </a:p>
          <a:p>
            <a:r>
              <a:rPr lang="en-US" dirty="0" smtClean="0"/>
              <a:t>Public order is best served by freedom of expression and the right of the public to receive information</a:t>
            </a:r>
          </a:p>
          <a:p>
            <a:r>
              <a:rPr lang="en-US" dirty="0" smtClean="0"/>
              <a:t>Journalism is not a profession like medicine and law</a:t>
            </a:r>
          </a:p>
          <a:p>
            <a:r>
              <a:rPr lang="en-US" dirty="0" smtClean="0"/>
              <a:t>Journalists’ independence could be guaranteed by less intrusive means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092566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The </a:t>
            </a:r>
            <a:r>
              <a:rPr lang="en-US" dirty="0" err="1" smtClean="0"/>
              <a:t>IACtHR</a:t>
            </a:r>
            <a:r>
              <a:rPr lang="en-US" dirty="0" smtClean="0"/>
              <a:t> decision in </a:t>
            </a:r>
            <a:r>
              <a:rPr lang="en-GB" i="1" dirty="0"/>
              <a:t>Compulsory Membership in an Association Prescribed by Law for the Practice of Journalism</a:t>
            </a:r>
            <a:r>
              <a:rPr lang="en-GB" dirty="0"/>
              <a:t> </a:t>
            </a:r>
            <a:r>
              <a:rPr lang="en-GB" dirty="0" smtClean="0"/>
              <a:t>has been echoed by many authorities.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 smtClean="0"/>
              <a:t>But if licensing of journalists is not acceptable, what about licensing of media organs?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554965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Why </a:t>
            </a:r>
            <a:r>
              <a:rPr lang="en-US" dirty="0" err="1" smtClean="0"/>
              <a:t>licence</a:t>
            </a:r>
            <a:r>
              <a:rPr lang="en-US" dirty="0" smtClean="0"/>
              <a:t> broadcasting stations?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endParaRPr lang="en-US" dirty="0" smtClean="0"/>
          </a:p>
          <a:p>
            <a:r>
              <a:rPr lang="en-US" dirty="0" smtClean="0"/>
              <a:t>The frequency spectrum is a limited common resource</a:t>
            </a:r>
          </a:p>
          <a:p>
            <a:r>
              <a:rPr lang="en-US" dirty="0" smtClean="0"/>
              <a:t>Regulation allows allocation of </a:t>
            </a:r>
            <a:r>
              <a:rPr lang="en-US" dirty="0" err="1" smtClean="0"/>
              <a:t>licences</a:t>
            </a:r>
            <a:r>
              <a:rPr lang="en-US" dirty="0" smtClean="0"/>
              <a:t> to ensure media pluralism</a:t>
            </a:r>
          </a:p>
          <a:p>
            <a:r>
              <a:rPr lang="en-GB" dirty="0" smtClean="0"/>
              <a:t>Licences</a:t>
            </a:r>
            <a:r>
              <a:rPr lang="en-US" dirty="0" smtClean="0"/>
              <a:t> may thus legitimately require political neutrality</a:t>
            </a:r>
          </a:p>
          <a:p>
            <a:r>
              <a:rPr lang="en-US" dirty="0" smtClean="0"/>
              <a:t>Breaching the terms of a </a:t>
            </a:r>
            <a:r>
              <a:rPr lang="en-US" dirty="0" err="1" smtClean="0"/>
              <a:t>licence</a:t>
            </a:r>
            <a:r>
              <a:rPr lang="en-US" dirty="0" smtClean="0"/>
              <a:t> may lead to penalties, and ultimately non-renewal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404953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Does the same apply to print media?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endParaRPr lang="en-US" dirty="0" smtClean="0"/>
          </a:p>
          <a:p>
            <a:r>
              <a:rPr lang="en-US" dirty="0" smtClean="0"/>
              <a:t>Publishers may be subject to business registration requirements</a:t>
            </a:r>
          </a:p>
          <a:p>
            <a:r>
              <a:rPr lang="en-US" dirty="0" smtClean="0"/>
              <a:t>Publishers should not be subject to special taxes (e.g. on newsprint or newspaper sales)</a:t>
            </a:r>
          </a:p>
          <a:p>
            <a:r>
              <a:rPr lang="en-US" dirty="0" smtClean="0"/>
              <a:t>There </a:t>
            </a:r>
            <a:r>
              <a:rPr lang="en-US" i="1" dirty="0" smtClean="0"/>
              <a:t>may</a:t>
            </a:r>
            <a:r>
              <a:rPr lang="en-US" dirty="0" smtClean="0"/>
              <a:t> be a requirement to rectify false statements (the African Court of Human and Peoples’ Rights gives a right of reply and the East African Court of Justice calls this a “maxim of justice” [</a:t>
            </a:r>
            <a:r>
              <a:rPr lang="en-GB" i="1" dirty="0"/>
              <a:t>Burundi Journalists’ Union v. The Attorney General of the Republic of </a:t>
            </a:r>
            <a:r>
              <a:rPr lang="en-GB" i="1" dirty="0" smtClean="0"/>
              <a:t>Burundi</a:t>
            </a:r>
            <a:r>
              <a:rPr lang="en-US" dirty="0" smtClean="0"/>
              <a:t>]).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444940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case for discussion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/>
              <a:t>The broadcasting regulatory body receives complaints from members of a community. </a:t>
            </a:r>
            <a:r>
              <a:rPr lang="en-GB" dirty="0"/>
              <a:t>They are unable to receive the signal from their community station because </a:t>
            </a:r>
            <a:r>
              <a:rPr lang="en-GB" dirty="0" err="1"/>
              <a:t>i</a:t>
            </a:r>
            <a:r>
              <a:rPr lang="en-US" dirty="0"/>
              <a:t>t is drowned out by the much stronger signal from a commercial station on a </a:t>
            </a:r>
            <a:r>
              <a:rPr lang="en-US" dirty="0" err="1"/>
              <a:t>neighbouring</a:t>
            </a:r>
            <a:r>
              <a:rPr lang="en-US" dirty="0"/>
              <a:t> frequency.</a:t>
            </a:r>
            <a:endParaRPr lang="en-GB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443220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33107"/>
            <a:ext cx="8229600" cy="439305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/>
              <a:t>The commercial station is asked to explain itself. It says:</a:t>
            </a:r>
            <a:endParaRPr lang="en-GB" dirty="0"/>
          </a:p>
          <a:p>
            <a:pPr marL="0" indent="0">
              <a:buNone/>
            </a:pPr>
            <a:endParaRPr lang="en-GB" dirty="0" smtClean="0"/>
          </a:p>
          <a:p>
            <a:pPr lvl="1">
              <a:buFont typeface="Arial"/>
              <a:buChar char="•"/>
            </a:pPr>
            <a:r>
              <a:rPr lang="en-US" dirty="0" smtClean="0"/>
              <a:t>It </a:t>
            </a:r>
            <a:r>
              <a:rPr lang="en-US" dirty="0"/>
              <a:t>is </a:t>
            </a:r>
            <a:r>
              <a:rPr lang="en-US" dirty="0" smtClean="0"/>
              <a:t>our right to freedom of expression to broadcast our signal clearly.</a:t>
            </a:r>
            <a:endParaRPr lang="en-GB" dirty="0" smtClean="0"/>
          </a:p>
          <a:p>
            <a:pPr lvl="1">
              <a:buFont typeface="Arial"/>
              <a:buChar char="•"/>
            </a:pPr>
            <a:r>
              <a:rPr lang="en-US" dirty="0" smtClean="0"/>
              <a:t>Anyway, the public is interested in listening to our music and sports programming, not a load of community stuff. </a:t>
            </a:r>
            <a:endParaRPr lang="en-GB" dirty="0" smtClean="0"/>
          </a:p>
          <a:p>
            <a:pPr lvl="1">
              <a:buFont typeface="Arial"/>
              <a:buChar char="•"/>
            </a:pPr>
            <a:r>
              <a:rPr lang="en-US" dirty="0" smtClean="0"/>
              <a:t>The audience figures confirm that not many people listen to the community station.</a:t>
            </a:r>
            <a:endParaRPr lang="en-GB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555029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LDI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MLDI.potx</Template>
  <TotalTime>2939</TotalTime>
  <Words>514</Words>
  <Application>Microsoft Office PowerPoint</Application>
  <PresentationFormat>On-screen Show (4:3)</PresentationFormat>
  <Paragraphs>51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MLDI</vt:lpstr>
      <vt:lpstr>Regulating the media</vt:lpstr>
      <vt:lpstr>Is there any need to regulate the media?</vt:lpstr>
      <vt:lpstr>Slide 3</vt:lpstr>
      <vt:lpstr>Slide 4</vt:lpstr>
      <vt:lpstr>Slide 5</vt:lpstr>
      <vt:lpstr>Why licence broadcasting stations?</vt:lpstr>
      <vt:lpstr>Does the same apply to print media?</vt:lpstr>
      <vt:lpstr>A case for discussion</vt:lpstr>
      <vt:lpstr>Slide 9</vt:lpstr>
      <vt:lpstr>Slide 10</vt:lpstr>
      <vt:lpstr>Slide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Richard Carver</dc:creator>
  <cp:lastModifiedBy>admin</cp:lastModifiedBy>
  <cp:revision>30</cp:revision>
  <dcterms:created xsi:type="dcterms:W3CDTF">2014-09-22T10:02:01Z</dcterms:created>
  <dcterms:modified xsi:type="dcterms:W3CDTF">2019-12-06T09:48:05Z</dcterms:modified>
</cp:coreProperties>
</file>