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2"/>
  </p:notesMasterIdLst>
  <p:handoutMasterIdLst>
    <p:handoutMasterId r:id="rId13"/>
  </p:handoutMasterIdLst>
  <p:sldIdLst>
    <p:sldId id="259" r:id="rId2"/>
    <p:sldId id="261" r:id="rId3"/>
    <p:sldId id="291" r:id="rId4"/>
    <p:sldId id="288" r:id="rId5"/>
    <p:sldId id="281" r:id="rId6"/>
    <p:sldId id="282" r:id="rId7"/>
    <p:sldId id="283" r:id="rId8"/>
    <p:sldId id="289" r:id="rId9"/>
    <p:sldId id="284" r:id="rId10"/>
    <p:sldId id="290"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779CC93D-E52E-4D84-901B-11D7331DD495}">
          <p14:sldIdLst>
            <p14:sldId id="259"/>
          </p14:sldIdLst>
        </p14:section>
        <p14:section name="Overview and Objectives" id="{ABA716BF-3A5C-4ADB-94C9-CFEF84EBA240}">
          <p14:sldIdLst>
            <p14:sldId id="261"/>
            <p14:sldId id="291"/>
            <p14:sldId id="288"/>
            <p14:sldId id="281"/>
            <p14:sldId id="282"/>
            <p14:sldId id="283"/>
            <p14:sldId id="289"/>
            <p14:sldId id="284"/>
            <p14:sldId id="290"/>
          </p14:sldIdLst>
        </p14:section>
        <p14:section name="Appendix" id="{123A8D7D-4959-864E-9E20-8653C0CBFC15}">
          <p14:sldIdLst/>
        </p14:section>
        <p14:section name="Topic 1" id="{6D9936A3-3945-4757-BC8B-B5C252D8E036}">
          <p14:sldIdLst/>
        </p14:section>
        <p14:section name="Sample Slides for Visuals" id="{BAB3A466-96C9-4230-9978-795378D75699}">
          <p14:sldIdLst/>
        </p14:section>
        <p14:section name="Case Study" id="{8C0305C9-B152-4FBA-A789-FE1976D53990}">
          <p14:sldIdLst/>
        </p14:section>
        <p14:section name="Conclusion and Summary" id="{790CEF5B-569A-4C2F-BED5-750B08C0E5AD}">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9ED6"/>
    <a:srgbClr val="003300"/>
  </p:clrMru>
  <p:extLst>
    <p:ext uri="{E76CE94A-603C-4142-B9EB-6D1370010A27}">
      <p14:discardImageEditData xmlns:p14="http://schemas.microsoft.com/office/powerpoint/2010/main" xmlns="" val="1"/>
    </p:ext>
    <p:ext uri="{D31A062A-798A-4329-ABDD-BBA856620510}">
      <p14:defaultImageDpi xmlns:p14="http://schemas.microsoft.com/office/powerpoint/2010/main" xmlns="" val="96"/>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174" autoAdjust="0"/>
    <p:restoredTop sz="83977" autoAdjust="0"/>
  </p:normalViewPr>
  <p:slideViewPr>
    <p:cSldViewPr>
      <p:cViewPr varScale="1">
        <p:scale>
          <a:sx n="76" d="100"/>
          <a:sy n="76" d="100"/>
        </p:scale>
        <p:origin x="-1494" y="-90"/>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83FDC75-7F73-4A4A-A77C-09AADF00E0EA}" type="datetimeFigureOut">
              <a:rPr lang="en-US" smtClean="0"/>
              <a:pPr/>
              <a:t>12/6/2019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59226BF-1F13-42D3-80DC-373E7ADD1EBC}" type="slidenum">
              <a:rPr lang="en-US" smtClean="0"/>
              <a:pPr/>
              <a:t>‹#›</a:t>
            </a:fld>
            <a:endParaRPr lang="en-US" dirty="0"/>
          </a:p>
        </p:txBody>
      </p:sp>
    </p:spTree>
    <p:extLst>
      <p:ext uri="{BB962C8B-B14F-4D97-AF65-F5344CB8AC3E}">
        <p14:creationId xmlns:p14="http://schemas.microsoft.com/office/powerpoint/2010/main" xmlns="" val="5158118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AEF76B-3757-4A0B-AF93-28494465C1DD}" type="datetimeFigureOut">
              <a:rPr lang="en-US" smtClean="0"/>
              <a:pPr/>
              <a:t>12/6/2019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693FD4-8F83-4EF7-AC3F-0DC0388986B0}" type="slidenum">
              <a:rPr lang="en-US" smtClean="0"/>
              <a:pPr/>
              <a:t>‹#›</a:t>
            </a:fld>
            <a:endParaRPr lang="en-US" dirty="0"/>
          </a:p>
        </p:txBody>
      </p:sp>
    </p:spTree>
    <p:extLst>
      <p:ext uri="{BB962C8B-B14F-4D97-AF65-F5344CB8AC3E}">
        <p14:creationId xmlns:p14="http://schemas.microsoft.com/office/powerpoint/2010/main" xmlns="" val="173542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r>
              <a:rPr lang="en-US" dirty="0" smtClean="0"/>
              <a:t>DEMOCRACY requires the active participation of citizens. Ideally the media should keep citizens engaged in the business of governance by </a:t>
            </a:r>
            <a:r>
              <a:rPr lang="en-US" dirty="0" err="1" smtClean="0"/>
              <a:t>informaing</a:t>
            </a:r>
            <a:r>
              <a:rPr lang="en-US" dirty="0" smtClean="0"/>
              <a:t> educating</a:t>
            </a:r>
            <a:r>
              <a:rPr lang="en-US" baseline="0" dirty="0" smtClean="0"/>
              <a:t> and </a:t>
            </a:r>
            <a:r>
              <a:rPr lang="en-US" baseline="0" dirty="0" err="1" smtClean="0"/>
              <a:t>mobiling</a:t>
            </a:r>
            <a:r>
              <a:rPr lang="en-US" baseline="0" dirty="0" smtClean="0"/>
              <a:t> the public.</a:t>
            </a:r>
          </a:p>
          <a:p>
            <a:pPr>
              <a:lnSpc>
                <a:spcPct val="80000"/>
              </a:lnSpc>
            </a:pPr>
            <a:endParaRPr lang="en-US" baseline="0" dirty="0" smtClean="0"/>
          </a:p>
          <a:p>
            <a:pPr>
              <a:lnSpc>
                <a:spcPct val="80000"/>
              </a:lnSpc>
            </a:pPr>
            <a:r>
              <a:rPr lang="en-US" dirty="0" smtClean="0"/>
              <a:t>Communication channels through which news, information and opinions and materials are disseminated. Media includes, TV, Radio, Newspapers</a:t>
            </a:r>
            <a:r>
              <a:rPr lang="en-US" baseline="0" dirty="0" smtClean="0"/>
              <a:t> and the Internet.</a:t>
            </a:r>
            <a:endParaRPr lang="en-US" dirty="0" smtClean="0"/>
          </a:p>
        </p:txBody>
      </p:sp>
      <p:sp>
        <p:nvSpPr>
          <p:cNvPr id="4" name="Slide Number Placeholder 3"/>
          <p:cNvSpPr>
            <a:spLocks noGrp="1"/>
          </p:cNvSpPr>
          <p:nvPr>
            <p:ph type="sldNum" sz="quarter" idx="10"/>
          </p:nvPr>
        </p:nvSpPr>
        <p:spPr/>
        <p:txBody>
          <a:bodyPr/>
          <a:lstStyle/>
          <a:p>
            <a:fld id="{EC6EAC7D-5A89-47C2-8ABA-56C9C2DEF7A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Separation and balance of power</a:t>
            </a:r>
            <a:r>
              <a:rPr lang="en-US" baseline="0" dirty="0" smtClean="0"/>
              <a:t> means that all three </a:t>
            </a:r>
            <a:r>
              <a:rPr lang="en-US" baseline="0" dirty="0" err="1" smtClean="0"/>
              <a:t>brances</a:t>
            </a:r>
            <a:r>
              <a:rPr lang="en-US" baseline="0" dirty="0" smtClean="0"/>
              <a:t> of democratic government must be allowed to exercise their respective powers independent of each other. They must not be vested in one supreme super……2 principles; both functions must be defined and delimited and they must all be run under a rule of law</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3</a:t>
            </a:fld>
            <a:endParaRPr lang="en-US" dirty="0"/>
          </a:p>
        </p:txBody>
      </p:sp>
    </p:spTree>
    <p:extLst>
      <p:ext uri="{BB962C8B-B14F-4D97-AF65-F5344CB8AC3E}">
        <p14:creationId xmlns:p14="http://schemas.microsoft.com/office/powerpoint/2010/main" xmlns="" val="3652802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the media is a 4</a:t>
            </a:r>
            <a:r>
              <a:rPr lang="en-US" baseline="30000" dirty="0" smtClean="0"/>
              <a:t>th</a:t>
            </a:r>
            <a:r>
              <a:rPr lang="en-US" dirty="0" smtClean="0"/>
              <a:t> estate without which </a:t>
            </a:r>
            <a:r>
              <a:rPr lang="en-US" dirty="0" err="1" smtClean="0"/>
              <a:t>governmments</a:t>
            </a:r>
            <a:r>
              <a:rPr lang="en-US" dirty="0" smtClean="0"/>
              <a:t> and authorities cannot be held accountable. He says that only through the exchange of information and opinions in the press would the</a:t>
            </a:r>
            <a:r>
              <a:rPr lang="en-US" baseline="0" dirty="0" smtClean="0"/>
              <a:t> truth come out or emerge.</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4</a:t>
            </a:fld>
            <a:endParaRPr lang="en-US" dirty="0"/>
          </a:p>
        </p:txBody>
      </p:sp>
    </p:spTree>
    <p:extLst>
      <p:ext uri="{BB962C8B-B14F-4D97-AF65-F5344CB8AC3E}">
        <p14:creationId xmlns:p14="http://schemas.microsoft.com/office/powerpoint/2010/main" xmlns="" val="3778869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none" kern="1200" dirty="0" smtClean="0">
                <a:solidFill>
                  <a:schemeClr val="tx1"/>
                </a:solidFill>
                <a:effectLst/>
                <a:latin typeface="+mn-lt"/>
                <a:ea typeface="+mn-ea"/>
                <a:cs typeface="+mn-cs"/>
              </a:rPr>
              <a:t>Last Point:</a:t>
            </a:r>
            <a:r>
              <a:rPr lang="en-US" sz="1200" u="none" kern="1200" baseline="0" dirty="0" smtClean="0">
                <a:solidFill>
                  <a:schemeClr val="tx1"/>
                </a:solidFill>
                <a:effectLst/>
                <a:latin typeface="+mn-lt"/>
                <a:ea typeface="+mn-ea"/>
                <a:cs typeface="+mn-cs"/>
              </a:rPr>
              <a:t> </a:t>
            </a:r>
            <a:r>
              <a:rPr lang="en-US" sz="1200" u="none" kern="1200" dirty="0" smtClean="0">
                <a:solidFill>
                  <a:schemeClr val="tx1"/>
                </a:solidFill>
                <a:effectLst/>
                <a:latin typeface="+mn-lt"/>
                <a:ea typeface="+mn-ea"/>
                <a:cs typeface="+mn-cs"/>
              </a:rPr>
              <a:t>Democracy is impossible without a free press;</a:t>
            </a:r>
            <a:r>
              <a:rPr lang="en-US" sz="1200" u="none" kern="1200" baseline="0" dirty="0" smtClean="0">
                <a:solidFill>
                  <a:schemeClr val="tx1"/>
                </a:solidFill>
                <a:effectLst/>
                <a:latin typeface="+mn-lt"/>
                <a:ea typeface="+mn-ea"/>
                <a:cs typeface="+mn-cs"/>
              </a:rPr>
              <a:t> it cant take place is the poor and the powerless are kept out of the public square</a:t>
            </a:r>
            <a:endParaRPr lang="en-US" u="none"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Competition for the market means that the media have </a:t>
            </a:r>
            <a:r>
              <a:rPr lang="en-US" dirty="0" err="1" smtClean="0"/>
              <a:t>succumed</a:t>
            </a:r>
            <a:r>
              <a:rPr lang="en-US" dirty="0" smtClean="0"/>
              <a:t> to the trend of “dumbing down” the news</a:t>
            </a:r>
          </a:p>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Democracy can not thrive if the country is </a:t>
            </a:r>
            <a:r>
              <a:rPr lang="en-US" dirty="0" err="1" smtClean="0"/>
              <a:t>grippled</a:t>
            </a:r>
            <a:r>
              <a:rPr lang="en-US" baseline="0" dirty="0" smtClean="0"/>
              <a:t> with war or strife. As media </a:t>
            </a:r>
            <a:r>
              <a:rPr lang="en-US" baseline="0" dirty="0" err="1" smtClean="0"/>
              <a:t>practioners</a:t>
            </a:r>
            <a:r>
              <a:rPr lang="en-US" baseline="0" dirty="0" smtClean="0"/>
              <a:t> we are required to be as neutral and objective as possible. We need to vested interests </a:t>
            </a:r>
            <a:r>
              <a:rPr lang="en-US" baseline="0" dirty="0" err="1" smtClean="0"/>
              <a:t>becos</a:t>
            </a:r>
            <a:r>
              <a:rPr lang="en-US" baseline="0" dirty="0" smtClean="0"/>
              <a:t> at the end of the end we need to remember that our readers are supreme.</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8</a:t>
            </a:fld>
            <a:endParaRPr lang="en-US" dirty="0"/>
          </a:p>
        </p:txBody>
      </p:sp>
    </p:spTree>
    <p:extLst>
      <p:ext uri="{BB962C8B-B14F-4D97-AF65-F5344CB8AC3E}">
        <p14:creationId xmlns:p14="http://schemas.microsoft.com/office/powerpoint/2010/main" xmlns="" val="2464879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93FD4-8F83-4EF7-AC3F-0DC0388986B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1"/>
          <p:cNvSpPr>
            <a:spLocks noGrp="1"/>
          </p:cNvSpPr>
          <p:nvPr>
            <p:ph type="ctrTitle" hasCustomPrompt="1"/>
          </p:nvPr>
        </p:nvSpPr>
        <p:spPr>
          <a:xfrm>
            <a:off x="2590800" y="2286000"/>
            <a:ext cx="6180224" cy="1470025"/>
          </a:xfrm>
        </p:spPr>
        <p:txBody>
          <a:bodyPr anchor="t"/>
          <a:lstStyle>
            <a:lvl1pPr algn="r">
              <a:defRPr b="1" cap="small" baseline="0">
                <a:solidFill>
                  <a:srgbClr val="003300"/>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962400" y="4038600"/>
            <a:ext cx="4772528" cy="990600"/>
          </a:xfrm>
        </p:spPr>
        <p:txBody>
          <a:bodyPr>
            <a:normAutofit/>
          </a:bodyPr>
          <a:lstStyle>
            <a:lvl1pPr marL="0" indent="0" algn="r">
              <a:buNone/>
              <a:defRPr sz="2000" b="0">
                <a:solidFill>
                  <a:schemeClr val="tx1"/>
                </a:solidFill>
                <a:latin typeface="Georgia"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smtClean="0"/>
              <a:t>Click to edit Master subtitle style</a:t>
            </a:r>
            <a:endParaRPr lang="en-US" dirty="0"/>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a:off x="0" y="1251"/>
            <a:ext cx="3721618" cy="6858000"/>
          </a:xfrm>
          <a:prstGeom prst="rect">
            <a:avLst/>
          </a:prstGeom>
        </p:spPr>
      </p:pic>
      <p:sp>
        <p:nvSpPr>
          <p:cNvPr id="10" name="Picture Placeholder 9"/>
          <p:cNvSpPr>
            <a:spLocks noGrp="1"/>
          </p:cNvSpPr>
          <p:nvPr>
            <p:ph type="pic" sz="quarter" idx="13" hasCustomPrompt="1"/>
          </p:nvPr>
        </p:nvSpPr>
        <p:spPr>
          <a:xfrm>
            <a:off x="6858000" y="5105400"/>
            <a:ext cx="1828800" cy="990600"/>
          </a:xfrm>
        </p:spPr>
        <p:txBody>
          <a:bodyPr>
            <a:normAutofit/>
          </a:bodyPr>
          <a:lstStyle>
            <a:lvl1pPr marL="0" indent="0" algn="ctr">
              <a:buNone/>
              <a:defRPr sz="2000" baseline="0"/>
            </a:lvl1pPr>
          </a:lstStyle>
          <a:p>
            <a:r>
              <a:rPr lang="en-US" dirty="0" smtClean="0"/>
              <a:t>Company Logo</a:t>
            </a:r>
            <a:endParaRPr lang="en-US"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Date Placeholder 2"/>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ackground Onl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757B281C-5159-4971-8228-52B9A72E9ED2}" type="datetimeFigureOut">
              <a:rPr lang="en-US" smtClean="0"/>
              <a:pPr/>
              <a:t>12/6/2019</a:t>
            </a:fld>
            <a:endParaRPr lang="en-US" dirty="0"/>
          </a:p>
        </p:txBody>
      </p:sp>
      <p:sp>
        <p:nvSpPr>
          <p:cNvPr id="4" name="Footer Placeholder 4"/>
          <p:cNvSpPr>
            <a:spLocks noGrp="1"/>
          </p:cNvSpPr>
          <p:nvPr>
            <p:ph type="ftr" sz="quarter" idx="11"/>
          </p:nvPr>
        </p:nvSpPr>
        <p:spPr>
          <a:xfrm>
            <a:off x="3352800" y="6356350"/>
            <a:ext cx="2895600" cy="365125"/>
          </a:xfrm>
        </p:spPr>
        <p:txBody>
          <a:bodyPr/>
          <a:lstStyle/>
          <a:p>
            <a:endParaRPr lang="en-US" dirty="0"/>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xmlns=""/>
              </a:ext>
            </a:extLst>
          </a:blip>
          <a:srcRect/>
          <a:stretch/>
        </p:blipFill>
        <p:spPr>
          <a:xfrm rot="5400000">
            <a:off x="3161049" y="-3176815"/>
            <a:ext cx="2819400" cy="9173031"/>
          </a:xfrm>
          <a:prstGeom prst="rect">
            <a:avLst/>
          </a:prstGeom>
        </p:spPr>
      </p:pic>
      <p:sp>
        <p:nvSpPr>
          <p:cNvPr id="2" name="Title 1"/>
          <p:cNvSpPr>
            <a:spLocks noGrp="1"/>
          </p:cNvSpPr>
          <p:nvPr>
            <p:ph type="title" hasCustomPrompt="1"/>
          </p:nvPr>
        </p:nvSpPr>
        <p:spPr>
          <a:xfrm>
            <a:off x="4572000" y="3048000"/>
            <a:ext cx="4343400" cy="1362075"/>
          </a:xfrm>
        </p:spPr>
        <p:txBody>
          <a:bodyPr anchor="b" anchorCtr="0"/>
          <a:lstStyle>
            <a:lvl1pPr algn="l">
              <a:defRPr sz="4000" b="1" cap="small" baseline="0">
                <a:solidFill>
                  <a:srgbClr val="003300"/>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
        <p:nvSpPr>
          <p:cNvPr id="10" name="Picture Placeholder 9"/>
          <p:cNvSpPr>
            <a:spLocks noGrp="1"/>
          </p:cNvSpPr>
          <p:nvPr>
            <p:ph type="pic" sz="quarter" idx="13" hasCustomPrompt="1"/>
          </p:nvPr>
        </p:nvSpPr>
        <p:spPr>
          <a:xfrm>
            <a:off x="6781800" y="5334000"/>
            <a:ext cx="2133600" cy="990600"/>
          </a:xfrm>
        </p:spPr>
        <p:txBody>
          <a:bodyPr>
            <a:normAutofit/>
          </a:bodyPr>
          <a:lstStyle>
            <a:lvl1pPr marL="0" indent="0" algn="ctr">
              <a:buNone/>
              <a:defRPr sz="1800"/>
            </a:lvl1pPr>
          </a:lstStyle>
          <a:p>
            <a:r>
              <a:rPr lang="en-US" dirty="0" smtClean="0"/>
              <a:t>Company Logo</a:t>
            </a:r>
            <a:endParaRPr lang="en-US"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000" y="269632"/>
            <a:ext cx="8077200" cy="1143000"/>
          </a:xfrm>
        </p:spPr>
        <p:txBody>
          <a:bodyPr anchor="ctr" anchorCtr="0"/>
          <a:lstStyle>
            <a:lvl1pPr algn="l">
              <a:defRPr lang="en-US" dirty="0"/>
            </a:lvl1pPr>
          </a:lstStyle>
          <a:p>
            <a:r>
              <a:rPr lang="en-US" dirty="0" smtClean="0"/>
              <a:t>Click To Edit Master Title Style</a:t>
            </a:r>
            <a:endParaRPr lang="en-US" dirty="0"/>
          </a:p>
        </p:txBody>
      </p:sp>
      <p:sp>
        <p:nvSpPr>
          <p:cNvPr id="3" name="Content Placeholder 2"/>
          <p:cNvSpPr>
            <a:spLocks noGrp="1"/>
          </p:cNvSpPr>
          <p:nvPr>
            <p:ph idx="1"/>
          </p:nvPr>
        </p:nvSpPr>
        <p:spPr>
          <a:xfrm>
            <a:off x="762000" y="1596413"/>
            <a:ext cx="8077200" cy="4297363"/>
          </a:xfrm>
        </p:spPr>
        <p:txBody>
          <a:bodyPr>
            <a:normAutofit/>
          </a:bodyPr>
          <a:lstStyle>
            <a:lvl1pPr>
              <a:defRPr sz="3200">
                <a:latin typeface="+mn-lt"/>
              </a:defRPr>
            </a:lvl1pPr>
            <a:lvl2pPr>
              <a:defRPr sz="2800">
                <a:latin typeface="+mn-lt"/>
              </a:defRPr>
            </a:lvl2pPr>
            <a:lvl3pPr>
              <a:defRPr sz="2400">
                <a:latin typeface="+mn-lt"/>
              </a:defRPr>
            </a:lvl3pPr>
            <a:lvl4pPr>
              <a:defRPr sz="2400">
                <a:latin typeface="+mn-lt"/>
              </a:defRPr>
            </a:lvl4pPr>
            <a:lvl5pPr>
              <a:defRPr sz="2400">
                <a:latin typeface="+mn-lt"/>
              </a:defRPr>
            </a:lvl5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dirty="0"/>
          </a:p>
        </p:txBody>
      </p:sp>
      <p:sp>
        <p:nvSpPr>
          <p:cNvPr id="4" name="Date Placeholder 3"/>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Content Placeholder 2"/>
          <p:cNvSpPr>
            <a:spLocks noGrp="1"/>
          </p:cNvSpPr>
          <p:nvPr>
            <p:ph sz="half" idx="1"/>
          </p:nvPr>
        </p:nvSpPr>
        <p:spPr>
          <a:xfrm>
            <a:off x="685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Content Placeholder 3"/>
          <p:cNvSpPr>
            <a:spLocks noGrp="1"/>
          </p:cNvSpPr>
          <p:nvPr>
            <p:ph sz="half" idx="2"/>
          </p:nvPr>
        </p:nvSpPr>
        <p:spPr>
          <a:xfrm>
            <a:off x="48768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5" name="Date Placeholder 4"/>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b-NO" smtClean="0"/>
              <a:t>Click to edit Master title style</a:t>
            </a:r>
            <a:endParaRPr lang="en-US"/>
          </a:p>
        </p:txBody>
      </p:sp>
      <p:sp>
        <p:nvSpPr>
          <p:cNvPr id="3" name="Text Placeholder 2"/>
          <p:cNvSpPr>
            <a:spLocks noGrp="1"/>
          </p:cNvSpPr>
          <p:nvPr>
            <p:ph type="body" idx="1"/>
          </p:nvPr>
        </p:nvSpPr>
        <p:spPr>
          <a:xfrm>
            <a:off x="6858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4" name="Content Placeholder 3"/>
          <p:cNvSpPr>
            <a:spLocks noGrp="1"/>
          </p:cNvSpPr>
          <p:nvPr>
            <p:ph sz="half" idx="2"/>
          </p:nvPr>
        </p:nvSpPr>
        <p:spPr>
          <a:xfrm>
            <a:off x="6858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5" name="Text Placeholder 4"/>
          <p:cNvSpPr>
            <a:spLocks noGrp="1"/>
          </p:cNvSpPr>
          <p:nvPr>
            <p:ph type="body" sz="quarter" idx="3"/>
          </p:nvPr>
        </p:nvSpPr>
        <p:spPr>
          <a:xfrm>
            <a:off x="48736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6" name="Content Placeholder 5"/>
          <p:cNvSpPr>
            <a:spLocks noGrp="1"/>
          </p:cNvSpPr>
          <p:nvPr>
            <p:ph sz="quarter" idx="4"/>
          </p:nvPr>
        </p:nvSpPr>
        <p:spPr>
          <a:xfrm>
            <a:off x="48736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7" name="Date Placeholder 6"/>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008313" cy="1162050"/>
          </a:xfrm>
        </p:spPr>
        <p:txBody>
          <a:bodyPr anchor="b"/>
          <a:lstStyle>
            <a:lvl1pPr algn="l">
              <a:defRPr sz="2000" b="1"/>
            </a:lvl1pPr>
          </a:lstStyle>
          <a:p>
            <a:r>
              <a:rPr lang="nb-NO" smtClean="0"/>
              <a:t>Click to edit Master title style</a:t>
            </a:r>
            <a:endParaRPr lang="en-US"/>
          </a:p>
        </p:txBody>
      </p:sp>
      <p:sp>
        <p:nvSpPr>
          <p:cNvPr id="3" name="Content Placeholder 2"/>
          <p:cNvSpPr>
            <a:spLocks noGrp="1"/>
          </p:cNvSpPr>
          <p:nvPr>
            <p:ph idx="1"/>
          </p:nvPr>
        </p:nvSpPr>
        <p:spPr>
          <a:xfrm>
            <a:off x="38036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Text Placeholder 3"/>
          <p:cNvSpPr>
            <a:spLocks noGrp="1"/>
          </p:cNvSpPr>
          <p:nvPr>
            <p:ph type="body" sz="half" idx="2"/>
          </p:nvPr>
        </p:nvSpPr>
        <p:spPr>
          <a:xfrm>
            <a:off x="6858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Click to edit Master text styles</a:t>
            </a:r>
          </a:p>
        </p:txBody>
      </p:sp>
      <p:sp>
        <p:nvSpPr>
          <p:cNvPr id="5" name="Date Placeholder 4"/>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nb-NO"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b-NO" smtClean="0"/>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Click to edit Master text styles</a:t>
            </a:r>
          </a:p>
        </p:txBody>
      </p:sp>
      <p:sp>
        <p:nvSpPr>
          <p:cNvPr id="5" name="Date Placeholder 4"/>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274638"/>
            <a:ext cx="2057400" cy="5851525"/>
          </a:xfrm>
        </p:spPr>
        <p:txBody>
          <a:bodyPr vert="eaVert"/>
          <a:lstStyle/>
          <a:p>
            <a:r>
              <a:rPr lang="nb-NO" smtClean="0"/>
              <a:t>Click to edit Master title style</a:t>
            </a:r>
            <a:endParaRPr lang="en-US"/>
          </a:p>
        </p:txBody>
      </p:sp>
      <p:sp>
        <p:nvSpPr>
          <p:cNvPr id="3" name="Vertical Text Placeholder 2"/>
          <p:cNvSpPr>
            <a:spLocks noGrp="1"/>
          </p:cNvSpPr>
          <p:nvPr>
            <p:ph type="body" orient="vert" idx="1"/>
          </p:nvPr>
        </p:nvSpPr>
        <p:spPr>
          <a:xfrm>
            <a:off x="762000" y="274638"/>
            <a:ext cx="5867400" cy="5851525"/>
          </a:xfrm>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p>
            <a:fld id="{757B281C-5159-4971-8228-52B9A72E9ED2}"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D6E5A2-EC83-451F-A719-9AC1370DD5CF}" type="slidenum">
              <a:rPr lang="en-US" smtClean="0"/>
              <a:pPr/>
              <a:t>‹#›</a:t>
            </a:fld>
            <a:endParaRPr lang="en-US" dirty="0"/>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4" cstate="email">
            <a:extLst>
              <a:ext uri="{28A0092B-C50C-407E-A947-70E740481C1C}">
                <a14:useLocalDpi xmlns:a14="http://schemas.microsoft.com/office/drawing/2010/main" xmlns=""/>
              </a:ext>
            </a:extLst>
          </a:blip>
          <a:srcRect/>
          <a:stretch/>
        </p:blipFill>
        <p:spPr>
          <a:xfrm>
            <a:off x="43543" y="0"/>
            <a:ext cx="9100457" cy="6879771"/>
          </a:xfrm>
          <a:prstGeom prst="rect">
            <a:avLst/>
          </a:prstGeom>
        </p:spPr>
      </p:pic>
      <p:sp>
        <p:nvSpPr>
          <p:cNvPr id="2" name="Title Placeholder 1"/>
          <p:cNvSpPr>
            <a:spLocks noGrp="1"/>
          </p:cNvSpPr>
          <p:nvPr>
            <p:ph type="title"/>
          </p:nvPr>
        </p:nvSpPr>
        <p:spPr>
          <a:xfrm>
            <a:off x="762000" y="274638"/>
            <a:ext cx="8077200" cy="1143000"/>
          </a:xfrm>
          <a:prstGeom prst="rect">
            <a:avLst/>
          </a:prstGeom>
        </p:spPr>
        <p:txBody>
          <a:bodyPr vert="horz" lIns="91440" tIns="45720" rIns="91440" bIns="45720" rtlCol="0" anchor="ctr">
            <a:normAutofit/>
          </a:bodyPr>
          <a:lstStyle/>
          <a:p>
            <a:r>
              <a:rPr lang="nb-NO" smtClean="0"/>
              <a:t>Click to edit Master title style</a:t>
            </a:r>
            <a:endParaRPr lang="en-US" dirty="0"/>
          </a:p>
        </p:txBody>
      </p:sp>
      <p:sp>
        <p:nvSpPr>
          <p:cNvPr id="3" name="Text Placeholder 2"/>
          <p:cNvSpPr>
            <a:spLocks noGrp="1"/>
          </p:cNvSpPr>
          <p:nvPr>
            <p:ph type="body" idx="1"/>
          </p:nvPr>
        </p:nvSpPr>
        <p:spPr>
          <a:xfrm>
            <a:off x="762000" y="1600200"/>
            <a:ext cx="8077200" cy="4525963"/>
          </a:xfrm>
          <a:prstGeom prst="rect">
            <a:avLst/>
          </a:prstGeom>
        </p:spPr>
        <p:txBody>
          <a:bodyPr vert="horz" lIns="91440" tIns="45720" rIns="91440" bIns="45720" rtlCol="0">
            <a:normAutofit/>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dirty="0"/>
          </a:p>
        </p:txBody>
      </p:sp>
      <p:sp>
        <p:nvSpPr>
          <p:cNvPr id="4" name="Date Placeholder 3"/>
          <p:cNvSpPr>
            <a:spLocks noGrp="1"/>
          </p:cNvSpPr>
          <p:nvPr>
            <p:ph type="dt" sz="half" idx="2"/>
          </p:nvPr>
        </p:nvSpPr>
        <p:spPr>
          <a:xfrm>
            <a:off x="7620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B281C-5159-4971-8228-52B9A72E9ED2}" type="datetimeFigureOut">
              <a:rPr lang="en-US" smtClean="0"/>
              <a:pPr/>
              <a:t>12/6/2019</a:t>
            </a:fld>
            <a:endParaRPr lang="en-US" dirty="0"/>
          </a:p>
        </p:txBody>
      </p:sp>
      <p:sp>
        <p:nvSpPr>
          <p:cNvPr id="5" name="Footer Placeholder 4"/>
          <p:cNvSpPr>
            <a:spLocks noGrp="1"/>
          </p:cNvSpPr>
          <p:nvPr>
            <p:ph type="ftr" sz="quarter" idx="3"/>
          </p:nvPr>
        </p:nvSpPr>
        <p:spPr>
          <a:xfrm>
            <a:off x="33528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7056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D6E5A2-EC83-451F-A719-9AC1370DD5CF}" type="slidenum">
              <a:rPr lang="en-US" smtClean="0"/>
              <a:pPr/>
              <a:t>‹#›</a:t>
            </a:fld>
            <a:endParaRPr lang="en-US" dirty="0"/>
          </a:p>
        </p:txBody>
      </p:sp>
      <p:pic>
        <p:nvPicPr>
          <p:cNvPr id="8" name="Picture 7"/>
          <p:cNvPicPr>
            <a:picLocks noChangeAspect="1"/>
          </p:cNvPicPr>
          <p:nvPr/>
        </p:nvPicPr>
        <p:blipFill rotWithShape="1">
          <a:blip r:embed="rId15" cstate="email">
            <a:extLst>
              <a:ext uri="{28A0092B-C50C-407E-A947-70E740481C1C}">
                <a14:useLocalDpi xmlns:a14="http://schemas.microsoft.com/office/drawing/2010/main" xmlns=""/>
              </a:ext>
            </a:extLst>
          </a:blip>
          <a:srcRect/>
          <a:stretch/>
        </p:blipFill>
        <p:spPr>
          <a:xfrm>
            <a:off x="-152400" y="-109183"/>
            <a:ext cx="818707" cy="70831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6" r:id="rId6"/>
    <p:sldLayoutId id="2147483657" r:id="rId7"/>
    <p:sldLayoutId id="2147483658" r:id="rId8"/>
    <p:sldLayoutId id="2147483659" r:id="rId9"/>
    <p:sldLayoutId id="2147483654" r:id="rId10"/>
    <p:sldLayoutId id="2147483655" r:id="rId11"/>
    <p:sldLayoutId id="2147483663" r:id="rId12"/>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lang="en-US" sz="4400" kern="1200" dirty="0" smtClean="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brenda.bukowa@unza.com" TargetMode="External"/><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hyperlink" Target="mailto:bukowab1@yahoo.com" TargetMode="Externa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2.xml"/><Relationship Id="rId4"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p:txBody>
          <a:bodyPr>
            <a:normAutofit/>
          </a:bodyPr>
          <a:lstStyle/>
          <a:p>
            <a:r>
              <a:rPr lang="en-US" i="1" dirty="0" smtClean="0"/>
              <a:t>Role of a “Free Media” in a Democracy </a:t>
            </a:r>
            <a:endParaRPr lang="en-US" dirty="0"/>
          </a:p>
        </p:txBody>
      </p:sp>
      <p:sp>
        <p:nvSpPr>
          <p:cNvPr id="3" name="Subtitle 2"/>
          <p:cNvSpPr>
            <a:spLocks noGrp="1"/>
          </p:cNvSpPr>
          <p:nvPr>
            <p:ph type="subTitle" idx="1"/>
            <p:custDataLst>
              <p:tags r:id="rId3"/>
            </p:custDataLst>
          </p:nvPr>
        </p:nvSpPr>
        <p:spPr>
          <a:xfrm>
            <a:off x="3962400" y="4038600"/>
            <a:ext cx="4876800" cy="1828800"/>
          </a:xfrm>
        </p:spPr>
        <p:txBody>
          <a:bodyPr>
            <a:normAutofit fontScale="92500" lnSpcReduction="20000"/>
          </a:bodyPr>
          <a:lstStyle/>
          <a:p>
            <a:endParaRPr lang="en-US" sz="2400" dirty="0" smtClean="0">
              <a:latin typeface="+mn-lt"/>
            </a:endParaRPr>
          </a:p>
          <a:p>
            <a:r>
              <a:rPr lang="en-US" sz="2400" dirty="0" smtClean="0">
                <a:solidFill>
                  <a:srgbClr val="FF0000"/>
                </a:solidFill>
              </a:rPr>
              <a:t>Dr. </a:t>
            </a:r>
            <a:r>
              <a:rPr lang="en-US" sz="2400" dirty="0" err="1" smtClean="0">
                <a:solidFill>
                  <a:srgbClr val="FF0000"/>
                </a:solidFill>
              </a:rPr>
              <a:t>Mariswamy</a:t>
            </a:r>
            <a:r>
              <a:rPr lang="en-US" sz="2400" dirty="0" smtClean="0">
                <a:solidFill>
                  <a:srgbClr val="FF0000"/>
                </a:solidFill>
              </a:rPr>
              <a:t> </a:t>
            </a:r>
            <a:br>
              <a:rPr lang="en-US" sz="2400" dirty="0" smtClean="0">
                <a:solidFill>
                  <a:srgbClr val="FF0000"/>
                </a:solidFill>
              </a:rPr>
            </a:br>
            <a:r>
              <a:rPr lang="en-US" sz="2400" dirty="0" smtClean="0">
                <a:solidFill>
                  <a:srgbClr val="FF0000"/>
                </a:solidFill>
              </a:rPr>
              <a:t>Professor </a:t>
            </a:r>
            <a:br>
              <a:rPr lang="en-US" sz="2400" dirty="0" smtClean="0">
                <a:solidFill>
                  <a:srgbClr val="FF0000"/>
                </a:solidFill>
              </a:rPr>
            </a:br>
            <a:r>
              <a:rPr lang="en-US" sz="2400" dirty="0" smtClean="0">
                <a:solidFill>
                  <a:srgbClr val="FF0000"/>
                </a:solidFill>
              </a:rPr>
              <a:t>Dept. </a:t>
            </a:r>
            <a:r>
              <a:rPr lang="en-US" sz="2400" smtClean="0">
                <a:solidFill>
                  <a:srgbClr val="FF0000"/>
                </a:solidFill>
              </a:rPr>
              <a:t>of Journalism &amp; Mass communication</a:t>
            </a:r>
            <a:br>
              <a:rPr lang="en-US" sz="2400" smtClean="0">
                <a:solidFill>
                  <a:srgbClr val="FF0000"/>
                </a:solidFill>
              </a:rPr>
            </a:br>
            <a:r>
              <a:rPr lang="en-US" sz="2400" smtClean="0">
                <a:solidFill>
                  <a:srgbClr val="FF0000"/>
                </a:solidFill>
              </a:rPr>
              <a:t>BCC college, Bangalore-43</a:t>
            </a:r>
            <a:endParaRPr lang="en-US" sz="2400" dirty="0">
              <a:latin typeface="+mn-lt"/>
            </a:endParaRPr>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3668.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6172200" cy="4114800"/>
          </a:xfrm>
          <a:prstGeom prst="rect">
            <a:avLst/>
          </a:prstGeom>
        </p:spPr>
      </p:pic>
      <p:sp>
        <p:nvSpPr>
          <p:cNvPr id="2" name="TextBox 1"/>
          <p:cNvSpPr txBox="1"/>
          <p:nvPr/>
        </p:nvSpPr>
        <p:spPr>
          <a:xfrm>
            <a:off x="0" y="4267200"/>
            <a:ext cx="8839200" cy="2862322"/>
          </a:xfrm>
          <a:prstGeom prst="rect">
            <a:avLst/>
          </a:prstGeom>
          <a:noFill/>
        </p:spPr>
        <p:txBody>
          <a:bodyPr wrap="square" rtlCol="0">
            <a:spAutoFit/>
          </a:bodyPr>
          <a:lstStyle/>
          <a:p>
            <a:r>
              <a:rPr lang="en-US" sz="3600" dirty="0" smtClean="0"/>
              <a:t>Contact Details:</a:t>
            </a:r>
          </a:p>
          <a:p>
            <a:r>
              <a:rPr lang="en-US" sz="3600" dirty="0" smtClean="0"/>
              <a:t>Cell: +260975280558</a:t>
            </a:r>
          </a:p>
          <a:p>
            <a:r>
              <a:rPr lang="en-US" sz="3600" dirty="0" smtClean="0"/>
              <a:t>Email: </a:t>
            </a:r>
            <a:r>
              <a:rPr lang="en-US" sz="3600" dirty="0" smtClean="0">
                <a:hlinkClick r:id="rId3"/>
              </a:rPr>
              <a:t>brenda.bukowa@unza.com</a:t>
            </a:r>
            <a:endParaRPr lang="en-US" sz="3600" dirty="0" smtClean="0"/>
          </a:p>
          <a:p>
            <a:r>
              <a:rPr lang="en-US" sz="3600" dirty="0" smtClean="0">
                <a:hlinkClick r:id="rId4"/>
              </a:rPr>
              <a:t>bukowab1@yahoo.com</a:t>
            </a:r>
            <a:endParaRPr lang="en-US" sz="3600" dirty="0" smtClean="0"/>
          </a:p>
          <a:p>
            <a:endParaRPr lang="en-US" sz="3600" dirty="0"/>
          </a:p>
        </p:txBody>
      </p:sp>
      <p:sp>
        <p:nvSpPr>
          <p:cNvPr id="7" name="TextBox 6"/>
          <p:cNvSpPr txBox="1"/>
          <p:nvPr/>
        </p:nvSpPr>
        <p:spPr>
          <a:xfrm>
            <a:off x="6248400" y="1066800"/>
            <a:ext cx="2743200" cy="646331"/>
          </a:xfrm>
          <a:prstGeom prst="rect">
            <a:avLst/>
          </a:prstGeom>
          <a:noFill/>
        </p:spPr>
        <p:txBody>
          <a:bodyPr wrap="square" rtlCol="0">
            <a:spAutoFit/>
          </a:bodyPr>
          <a:lstStyle/>
          <a:p>
            <a:r>
              <a:rPr lang="en-US" b="1" i="1" dirty="0" smtClean="0"/>
              <a:t>THANK YOU FOR YOUR ATTENTION!!!!!</a:t>
            </a:r>
            <a:endParaRPr lang="en-US" b="1" i="1" dirty="0"/>
          </a:p>
        </p:txBody>
      </p:sp>
    </p:spTree>
    <p:extLst>
      <p:ext uri="{BB962C8B-B14F-4D97-AF65-F5344CB8AC3E}">
        <p14:creationId xmlns:p14="http://schemas.microsoft.com/office/powerpoint/2010/main" xmlns="" val="1096769525"/>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“Free Media” and </a:t>
            </a:r>
            <a:r>
              <a:rPr lang="en-US" dirty="0"/>
              <a:t>D</a:t>
            </a:r>
            <a:r>
              <a:rPr lang="en-US" dirty="0" smtClean="0"/>
              <a:t>emocracy</a:t>
            </a:r>
            <a:endParaRPr lang="en-US" dirty="0"/>
          </a:p>
        </p:txBody>
      </p:sp>
      <p:sp>
        <p:nvSpPr>
          <p:cNvPr id="5" name="Content Placeholder 4"/>
          <p:cNvSpPr>
            <a:spLocks noGrp="1"/>
          </p:cNvSpPr>
          <p:nvPr>
            <p:ph idx="1"/>
            <p:custDataLst>
              <p:tags r:id="rId3"/>
            </p:custDataLst>
          </p:nvPr>
        </p:nvSpPr>
        <p:spPr/>
        <p:txBody>
          <a:bodyPr>
            <a:normAutofit fontScale="47500" lnSpcReduction="20000"/>
          </a:bodyPr>
          <a:lstStyle/>
          <a:p>
            <a:pPr marL="0" indent="0">
              <a:buNone/>
            </a:pPr>
            <a:r>
              <a:rPr lang="en-US" sz="5100" dirty="0" smtClean="0"/>
              <a:t>     Democracy;  </a:t>
            </a:r>
          </a:p>
          <a:p>
            <a:endParaRPr lang="en-US" dirty="0" smtClean="0"/>
          </a:p>
          <a:p>
            <a:pPr algn="just">
              <a:buFont typeface="Wingdings" charset="2"/>
              <a:buChar char="ü"/>
            </a:pPr>
            <a:r>
              <a:rPr lang="en-US" sz="2600" dirty="0" smtClean="0"/>
              <a:t>   </a:t>
            </a:r>
            <a:r>
              <a:rPr lang="en-US" sz="3400" dirty="0" smtClean="0"/>
              <a:t>A system of government by the whole population or all the eligible members of a state through elected representatives.</a:t>
            </a:r>
          </a:p>
          <a:p>
            <a:pPr marL="0" indent="0" algn="just">
              <a:buNone/>
            </a:pPr>
            <a:endParaRPr lang="en-US" sz="3400" dirty="0" smtClean="0"/>
          </a:p>
          <a:p>
            <a:pPr algn="just">
              <a:buFont typeface="Wingdings" charset="2"/>
              <a:buChar char="ü"/>
            </a:pPr>
            <a:r>
              <a:rPr lang="en-US" sz="3400" dirty="0" smtClean="0"/>
              <a:t>Control of a country, organization or entity by the majority of its members</a:t>
            </a:r>
          </a:p>
          <a:p>
            <a:pPr marL="0" indent="0">
              <a:buNone/>
            </a:pPr>
            <a:endParaRPr lang="en-US" dirty="0" smtClean="0"/>
          </a:p>
          <a:p>
            <a:pPr marL="0" indent="0">
              <a:buNone/>
            </a:pPr>
            <a:r>
              <a:rPr lang="en-US" sz="3400" dirty="0" smtClean="0"/>
              <a:t>     </a:t>
            </a:r>
            <a:r>
              <a:rPr lang="en-US" sz="5100" dirty="0" smtClean="0"/>
              <a:t>“</a:t>
            </a:r>
            <a:r>
              <a:rPr lang="en-US" sz="5100" dirty="0"/>
              <a:t>F</a:t>
            </a:r>
            <a:r>
              <a:rPr lang="en-US" sz="5100" dirty="0" smtClean="0"/>
              <a:t>ree Media”</a:t>
            </a:r>
          </a:p>
          <a:p>
            <a:pPr marL="0" indent="0">
              <a:buNone/>
            </a:pPr>
            <a:r>
              <a:rPr lang="en-US" sz="3300" dirty="0" smtClean="0"/>
              <a:t>      A media channel with latitude/privilege to report without fear or </a:t>
            </a:r>
            <a:r>
              <a:rPr lang="en-US" sz="3300" dirty="0" err="1" smtClean="0"/>
              <a:t>favour</a:t>
            </a:r>
            <a:endParaRPr lang="en-US" sz="3300" dirty="0" smtClean="0"/>
          </a:p>
          <a:p>
            <a:pPr marL="0" indent="0">
              <a:buNone/>
            </a:pPr>
            <a:endParaRPr lang="en-US" sz="3300" dirty="0" smtClean="0"/>
          </a:p>
          <a:p>
            <a:pPr marL="0" indent="0">
              <a:buNone/>
            </a:pPr>
            <a:endParaRPr lang="en-US" sz="3300" dirty="0" smtClean="0"/>
          </a:p>
          <a:p>
            <a:endParaRPr lang="en-US" dirty="0" smtClean="0"/>
          </a:p>
          <a:p>
            <a:endParaRPr lang="en-US" dirty="0" smtClean="0"/>
          </a:p>
          <a:p>
            <a:endParaRPr lang="en-US" dirty="0" smtClean="0"/>
          </a:p>
          <a:p>
            <a:pPr marL="0" indent="0">
              <a:buNone/>
            </a:pPr>
            <a:r>
              <a:rPr lang="en-US" dirty="0"/>
              <a:t> </a:t>
            </a:r>
            <a:r>
              <a:rPr lang="en-US" dirty="0" smtClean="0"/>
              <a:t>   </a:t>
            </a:r>
            <a:endParaRPr lang="en-US" dirty="0"/>
          </a:p>
        </p:txBody>
      </p:sp>
    </p:spTree>
    <p:custDataLst>
      <p:tags r:id="rId1"/>
    </p:custData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8001000" cy="1412632"/>
          </a:xfrm>
        </p:spPr>
        <p:txBody>
          <a:bodyPr/>
          <a:lstStyle/>
          <a:p>
            <a:r>
              <a:rPr lang="en-US" dirty="0" smtClean="0"/>
              <a:t>Elements of a Democracy</a:t>
            </a:r>
            <a:endParaRPr lang="en-US" dirty="0"/>
          </a:p>
        </p:txBody>
      </p:sp>
      <p:sp>
        <p:nvSpPr>
          <p:cNvPr id="3" name="Content Placeholder 2"/>
          <p:cNvSpPr>
            <a:spLocks noGrp="1"/>
          </p:cNvSpPr>
          <p:nvPr>
            <p:ph idx="1"/>
          </p:nvPr>
        </p:nvSpPr>
        <p:spPr>
          <a:xfrm>
            <a:off x="762000" y="1219201"/>
            <a:ext cx="8077200" cy="5334000"/>
          </a:xfrm>
        </p:spPr>
        <p:txBody>
          <a:bodyPr>
            <a:normAutofit fontScale="62500" lnSpcReduction="20000"/>
          </a:bodyPr>
          <a:lstStyle/>
          <a:p>
            <a:pPr marL="0" indent="0">
              <a:buNone/>
            </a:pPr>
            <a:r>
              <a:rPr lang="en-US" dirty="0" smtClean="0"/>
              <a:t>UN </a:t>
            </a:r>
            <a:r>
              <a:rPr lang="en-US" dirty="0"/>
              <a:t>General </a:t>
            </a:r>
            <a:r>
              <a:rPr lang="en-US" dirty="0" smtClean="0"/>
              <a:t>Assembly (2004):</a:t>
            </a:r>
          </a:p>
          <a:p>
            <a:pPr marL="0" indent="0">
              <a:buNone/>
            </a:pPr>
            <a:endParaRPr lang="en-US" dirty="0"/>
          </a:p>
          <a:p>
            <a:pPr>
              <a:buFont typeface="Wingdings" charset="2"/>
              <a:buChar char="ü"/>
            </a:pPr>
            <a:r>
              <a:rPr lang="en-US" dirty="0" smtClean="0"/>
              <a:t> </a:t>
            </a:r>
            <a:r>
              <a:rPr lang="en-US" dirty="0"/>
              <a:t>Separation and balance of </a:t>
            </a:r>
            <a:r>
              <a:rPr lang="en-US" dirty="0" smtClean="0"/>
              <a:t>power</a:t>
            </a:r>
          </a:p>
          <a:p>
            <a:pPr>
              <a:buFont typeface="Wingdings" charset="2"/>
              <a:buChar char="ü"/>
            </a:pPr>
            <a:endParaRPr lang="en-US" dirty="0" smtClean="0"/>
          </a:p>
          <a:p>
            <a:pPr>
              <a:buFont typeface="Wingdings" charset="2"/>
              <a:buChar char="ü"/>
            </a:pPr>
            <a:r>
              <a:rPr lang="en-US" dirty="0" smtClean="0"/>
              <a:t>Independence </a:t>
            </a:r>
            <a:r>
              <a:rPr lang="en-US" dirty="0"/>
              <a:t>of the </a:t>
            </a:r>
            <a:r>
              <a:rPr lang="en-US" dirty="0" smtClean="0"/>
              <a:t>judiciary</a:t>
            </a:r>
          </a:p>
          <a:p>
            <a:pPr>
              <a:buFont typeface="Wingdings" charset="2"/>
              <a:buChar char="ü"/>
            </a:pPr>
            <a:endParaRPr lang="en-US" dirty="0" smtClean="0"/>
          </a:p>
          <a:p>
            <a:pPr>
              <a:buFont typeface="Wingdings" charset="2"/>
              <a:buChar char="ü"/>
            </a:pPr>
            <a:r>
              <a:rPr lang="en-US" dirty="0" smtClean="0"/>
              <a:t>A </a:t>
            </a:r>
            <a:r>
              <a:rPr lang="en-US" dirty="0"/>
              <a:t>pluralistic system of political parties and </a:t>
            </a:r>
            <a:r>
              <a:rPr lang="en-US" dirty="0" err="1" smtClean="0"/>
              <a:t>organisations</a:t>
            </a:r>
            <a:endParaRPr lang="en-US" dirty="0" smtClean="0"/>
          </a:p>
          <a:p>
            <a:pPr>
              <a:buFont typeface="Wingdings" charset="2"/>
              <a:buChar char="ü"/>
            </a:pPr>
            <a:endParaRPr lang="en-US" dirty="0" smtClean="0"/>
          </a:p>
          <a:p>
            <a:pPr>
              <a:buFont typeface="Wingdings" charset="2"/>
              <a:buChar char="ü"/>
            </a:pPr>
            <a:r>
              <a:rPr lang="en-US" dirty="0" smtClean="0"/>
              <a:t>Respect </a:t>
            </a:r>
            <a:r>
              <a:rPr lang="en-US" dirty="0"/>
              <a:t>for the rule of </a:t>
            </a:r>
            <a:r>
              <a:rPr lang="en-US" dirty="0" smtClean="0"/>
              <a:t>law</a:t>
            </a:r>
          </a:p>
          <a:p>
            <a:pPr>
              <a:buFont typeface="Wingdings" charset="2"/>
              <a:buChar char="ü"/>
            </a:pPr>
            <a:endParaRPr lang="en-US" dirty="0" smtClean="0"/>
          </a:p>
          <a:p>
            <a:pPr>
              <a:buFont typeface="Wingdings" charset="2"/>
              <a:buChar char="ü"/>
            </a:pPr>
            <a:r>
              <a:rPr lang="en-US" dirty="0" smtClean="0"/>
              <a:t> </a:t>
            </a:r>
            <a:r>
              <a:rPr lang="en-US" dirty="0"/>
              <a:t>Accountability and </a:t>
            </a:r>
            <a:r>
              <a:rPr lang="en-US" dirty="0" smtClean="0"/>
              <a:t>transparency</a:t>
            </a:r>
          </a:p>
          <a:p>
            <a:pPr>
              <a:buFont typeface="Wingdings" charset="2"/>
              <a:buChar char="ü"/>
            </a:pPr>
            <a:endParaRPr lang="en-US" dirty="0" smtClean="0"/>
          </a:p>
          <a:p>
            <a:pPr>
              <a:buFont typeface="Wingdings" charset="2"/>
              <a:buChar char="ü"/>
            </a:pPr>
            <a:r>
              <a:rPr lang="en-US" dirty="0" smtClean="0"/>
              <a:t>Free</a:t>
            </a:r>
            <a:r>
              <a:rPr lang="en-US" dirty="0"/>
              <a:t>, independent and pluralistic </a:t>
            </a:r>
            <a:r>
              <a:rPr lang="en-US" dirty="0" smtClean="0"/>
              <a:t>media</a:t>
            </a:r>
          </a:p>
          <a:p>
            <a:pPr>
              <a:buFont typeface="Wingdings" charset="2"/>
              <a:buChar char="ü"/>
            </a:pPr>
            <a:endParaRPr lang="en-US" dirty="0" smtClean="0"/>
          </a:p>
          <a:p>
            <a:pPr>
              <a:buFont typeface="Wingdings" charset="2"/>
              <a:buChar char="ü"/>
            </a:pPr>
            <a:r>
              <a:rPr lang="en-US" dirty="0" smtClean="0"/>
              <a:t>Respect </a:t>
            </a:r>
            <a:r>
              <a:rPr lang="en-US" dirty="0"/>
              <a:t>for human and political rights; e.g., freedoms </a:t>
            </a:r>
            <a:r>
              <a:rPr lang="en-US" dirty="0" smtClean="0"/>
              <a:t>of</a:t>
            </a:r>
          </a:p>
          <a:p>
            <a:pPr marL="0" indent="0">
              <a:buNone/>
            </a:pPr>
            <a:r>
              <a:rPr lang="en-US" dirty="0"/>
              <a:t> </a:t>
            </a:r>
            <a:r>
              <a:rPr lang="en-US" dirty="0" smtClean="0"/>
              <a:t>    association </a:t>
            </a:r>
            <a:r>
              <a:rPr lang="en-US" dirty="0"/>
              <a:t>and expression; the right to vote and to stand</a:t>
            </a:r>
          </a:p>
          <a:p>
            <a:pPr marL="0" indent="0">
              <a:buNone/>
            </a:pPr>
            <a:r>
              <a:rPr lang="en-US" dirty="0" smtClean="0"/>
              <a:t>     in </a:t>
            </a:r>
            <a:r>
              <a:rPr lang="en-US" dirty="0"/>
              <a:t>elections</a:t>
            </a:r>
          </a:p>
        </p:txBody>
      </p:sp>
    </p:spTree>
    <p:extLst>
      <p:ext uri="{BB962C8B-B14F-4D97-AF65-F5344CB8AC3E}">
        <p14:creationId xmlns:p14="http://schemas.microsoft.com/office/powerpoint/2010/main" xmlns="" val="1716870715"/>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Thomas Jefferson;</a:t>
            </a:r>
            <a:endParaRPr lang="en-US" dirty="0"/>
          </a:p>
        </p:txBody>
      </p:sp>
      <p:sp>
        <p:nvSpPr>
          <p:cNvPr id="3" name="Content Placeholder 2"/>
          <p:cNvSpPr>
            <a:spLocks noGrp="1"/>
          </p:cNvSpPr>
          <p:nvPr>
            <p:ph idx="1"/>
          </p:nvPr>
        </p:nvSpPr>
        <p:spPr>
          <a:xfrm>
            <a:off x="1447800" y="1596413"/>
            <a:ext cx="7467600" cy="4880587"/>
          </a:xfrm>
        </p:spPr>
        <p:txBody>
          <a:bodyPr>
            <a:normAutofit/>
          </a:bodyPr>
          <a:lstStyle/>
          <a:p>
            <a:pPr marL="0" indent="0">
              <a:buNone/>
            </a:pPr>
            <a:r>
              <a:rPr lang="en-US" sz="2800" dirty="0" smtClean="0"/>
              <a:t>“if it were on me to decide whether we should have a government without newspapers or newspapers without a  government, I should not hesitate a moment to prefer the latter”</a:t>
            </a:r>
            <a:endParaRPr lang="en-US" sz="2800" dirty="0"/>
          </a:p>
        </p:txBody>
      </p:sp>
    </p:spTree>
    <p:extLst>
      <p:ext uri="{BB962C8B-B14F-4D97-AF65-F5344CB8AC3E}">
        <p14:creationId xmlns:p14="http://schemas.microsoft.com/office/powerpoint/2010/main" xmlns="" val="2355483908"/>
      </p:ext>
    </p:extLst>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400" y="0"/>
            <a:ext cx="7924800" cy="6172200"/>
          </a:xfrm>
          <a:prstGeom prst="rect">
            <a:avLst/>
          </a:prstGeom>
          <a:noFill/>
        </p:spPr>
        <p:txBody>
          <a:bodyPr wrap="square" rtlCol="0">
            <a:normAutofit fontScale="85000" lnSpcReduction="20000"/>
          </a:bodyPr>
          <a:lstStyle/>
          <a:p>
            <a:pPr algn="ctr"/>
            <a:r>
              <a:rPr lang="en-US" sz="4400" dirty="0" smtClean="0"/>
              <a:t>The Media´s role in a democracy</a:t>
            </a:r>
          </a:p>
          <a:p>
            <a:pPr algn="ctr"/>
            <a:r>
              <a:rPr lang="en-US" sz="3000" dirty="0" smtClean="0"/>
              <a:t> </a:t>
            </a:r>
          </a:p>
          <a:p>
            <a:pPr marL="571500" indent="-571500">
              <a:buFont typeface="Wingdings" charset="2"/>
              <a:buChar char="ü"/>
            </a:pPr>
            <a:r>
              <a:rPr lang="en-US" sz="3000" dirty="0" smtClean="0"/>
              <a:t>Active participation of citizens (informing, educating and mobilizing citizens)</a:t>
            </a:r>
          </a:p>
          <a:p>
            <a:pPr marL="571500" indent="-571500">
              <a:buFont typeface="Wingdings" charset="2"/>
              <a:buChar char="ü"/>
            </a:pPr>
            <a:endParaRPr lang="en-US" sz="3000" dirty="0" smtClean="0"/>
          </a:p>
          <a:p>
            <a:pPr marL="571500" indent="-571500">
              <a:buFont typeface="Wingdings" charset="2"/>
              <a:buChar char="ü"/>
            </a:pPr>
            <a:r>
              <a:rPr lang="en-US" sz="3000" dirty="0" smtClean="0"/>
              <a:t>Investigative Journalism</a:t>
            </a:r>
          </a:p>
          <a:p>
            <a:pPr marL="571500" indent="-571500">
              <a:buFont typeface="Wingdings" charset="2"/>
              <a:buChar char="ü"/>
            </a:pPr>
            <a:endParaRPr lang="en-US" sz="3000" dirty="0" smtClean="0"/>
          </a:p>
          <a:p>
            <a:pPr marL="571500" indent="-571500">
              <a:buFont typeface="Wingdings" charset="2"/>
              <a:buChar char="ü"/>
            </a:pPr>
            <a:r>
              <a:rPr lang="en-US" sz="3000" dirty="0" smtClean="0"/>
              <a:t>Peace and consensus building </a:t>
            </a:r>
            <a:r>
              <a:rPr lang="en-US" sz="3200" dirty="0"/>
              <a:t>builder (peace journalism avoids giving undue attention to violence, focusing instead on the impact of war on communities on both sides of the divide and their efforts to bridge their differences</a:t>
            </a:r>
            <a:r>
              <a:rPr lang="en-US" sz="3200" dirty="0" smtClean="0"/>
              <a:t>)</a:t>
            </a:r>
            <a:endParaRPr lang="en-US" sz="3000" dirty="0" smtClean="0"/>
          </a:p>
          <a:p>
            <a:pPr marL="571500" indent="-571500">
              <a:buFont typeface="Wingdings" charset="2"/>
              <a:buChar char="ü"/>
            </a:pPr>
            <a:endParaRPr lang="en-US" sz="3000" dirty="0" smtClean="0"/>
          </a:p>
          <a:p>
            <a:pPr marL="571500" indent="-571500">
              <a:buFont typeface="Wingdings" charset="2"/>
              <a:buChar char="ü"/>
            </a:pPr>
            <a:r>
              <a:rPr lang="en-US" sz="3000" dirty="0" smtClean="0"/>
              <a:t>Watchdog of government (accountability purposes)</a:t>
            </a:r>
          </a:p>
          <a:p>
            <a:pPr marL="571500" indent="-571500">
              <a:buFont typeface="Wingdings" charset="2"/>
              <a:buChar char="ü"/>
            </a:pPr>
            <a:r>
              <a:rPr lang="en-US" sz="3000" dirty="0" smtClean="0"/>
              <a:t>A voice for the marginalized in society</a:t>
            </a:r>
          </a:p>
          <a:p>
            <a:pPr marL="571500" indent="-571500">
              <a:buFont typeface="Wingdings" charset="2"/>
              <a:buChar char="ü"/>
            </a:pPr>
            <a:r>
              <a:rPr lang="en-US" sz="3000" dirty="0" smtClean="0"/>
              <a:t>Creation of Public square  </a:t>
            </a:r>
            <a:r>
              <a:rPr lang="en-US" sz="3000" dirty="0"/>
              <a:t>(</a:t>
            </a:r>
            <a:r>
              <a:rPr lang="en-US" sz="3000" dirty="0" smtClean="0"/>
              <a:t>ideal public sphere) (public opinion</a:t>
            </a:r>
            <a:r>
              <a:rPr lang="en-US" sz="3000" dirty="0"/>
              <a:t>)</a:t>
            </a:r>
            <a:endParaRPr lang="en-US" sz="3000" dirty="0" smtClean="0"/>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0"/>
            <a:ext cx="8483154" cy="5943600"/>
          </a:xfrm>
          <a:prstGeom prst="rect">
            <a:avLst/>
          </a:prstGeom>
          <a:noFill/>
        </p:spPr>
        <p:txBody>
          <a:bodyPr wrap="square" rtlCol="0">
            <a:normAutofit/>
          </a:bodyPr>
          <a:lstStyle/>
          <a:p>
            <a:pPr algn="ctr"/>
            <a:r>
              <a:rPr lang="en-US" sz="4400" dirty="0" smtClean="0"/>
              <a:t>Deterring factors that make media non responsive in democracies</a:t>
            </a:r>
          </a:p>
          <a:p>
            <a:pPr marL="571500" indent="-571500">
              <a:buFont typeface="Wingdings" charset="2"/>
              <a:buChar char="ü"/>
            </a:pPr>
            <a:r>
              <a:rPr lang="en-US" sz="2800" dirty="0" smtClean="0"/>
              <a:t>Stringent laws</a:t>
            </a:r>
          </a:p>
          <a:p>
            <a:pPr marL="571500" indent="-571500">
              <a:buFont typeface="Wingdings" charset="2"/>
              <a:buChar char="ü"/>
            </a:pPr>
            <a:endParaRPr lang="en-US" sz="2800" dirty="0" smtClean="0"/>
          </a:p>
          <a:p>
            <a:pPr marL="571500" indent="-571500">
              <a:buFont typeface="Wingdings" charset="2"/>
              <a:buChar char="ü"/>
            </a:pPr>
            <a:r>
              <a:rPr lang="en-US" sz="2800" dirty="0" smtClean="0"/>
              <a:t>Monopolistic ownership</a:t>
            </a:r>
          </a:p>
          <a:p>
            <a:pPr marL="571500" indent="-571500">
              <a:buFont typeface="Wingdings" charset="2"/>
              <a:buChar char="ü"/>
            </a:pPr>
            <a:endParaRPr lang="en-US" sz="2800" dirty="0" smtClean="0"/>
          </a:p>
          <a:p>
            <a:pPr marL="571500" indent="-571500">
              <a:buFont typeface="Wingdings" charset="2"/>
              <a:buChar char="ü"/>
            </a:pPr>
            <a:r>
              <a:rPr lang="en-US" sz="2800" dirty="0" smtClean="0"/>
              <a:t>Competition for the market</a:t>
            </a:r>
          </a:p>
          <a:p>
            <a:pPr marL="571500" indent="-571500">
              <a:buFont typeface="Wingdings" charset="2"/>
              <a:buChar char="ü"/>
            </a:pPr>
            <a:endParaRPr lang="en-US" sz="2800" dirty="0" smtClean="0"/>
          </a:p>
          <a:p>
            <a:pPr marL="571500" indent="-571500">
              <a:buFont typeface="Wingdings" charset="2"/>
              <a:buChar char="ü"/>
            </a:pPr>
            <a:r>
              <a:rPr lang="en-US" sz="2800" dirty="0" smtClean="0"/>
              <a:t>Lack or in-adequate resources</a:t>
            </a:r>
          </a:p>
          <a:p>
            <a:pPr marL="571500" indent="-571500">
              <a:buFont typeface="Wingdings" charset="2"/>
              <a:buChar char="ü"/>
            </a:pPr>
            <a:endParaRPr lang="en-US" sz="2800" dirty="0" smtClean="0"/>
          </a:p>
          <a:p>
            <a:pPr marL="571500" indent="-571500">
              <a:buFont typeface="Wingdings" charset="2"/>
              <a:buChar char="ü"/>
            </a:pPr>
            <a:r>
              <a:rPr lang="en-US" sz="2800" dirty="0" smtClean="0"/>
              <a:t>Lack/in-adequate journalism training</a:t>
            </a:r>
          </a:p>
          <a:p>
            <a:pPr marL="571500" indent="-571500">
              <a:buFont typeface="Wingdings" charset="2"/>
              <a:buChar char="ü"/>
            </a:pPr>
            <a:endParaRPr lang="en-US" sz="3600" dirty="0" smtClean="0"/>
          </a:p>
          <a:p>
            <a:pPr marL="571500" indent="-571500">
              <a:buFont typeface="Wingdings" charset="2"/>
              <a:buChar char="ü"/>
            </a:pPr>
            <a:endParaRPr lang="en-US" sz="3600" dirty="0" smtClean="0"/>
          </a:p>
          <a:p>
            <a:pPr marL="742950" indent="-742950">
              <a:buFont typeface="Wingdings" charset="2"/>
              <a:buChar char="ü"/>
            </a:pPr>
            <a:endParaRPr lang="en-US" sz="3600" dirty="0" smtClean="0"/>
          </a:p>
          <a:p>
            <a:endParaRPr lang="en-US" sz="3600" dirty="0"/>
          </a:p>
          <a:p>
            <a:pPr marL="571500" indent="-571500">
              <a:buFont typeface="Wingdings" charset="2"/>
              <a:buChar char="ü"/>
            </a:pPr>
            <a:endParaRPr lang="en-US" sz="3600" dirty="0"/>
          </a:p>
        </p:txBody>
      </p:sp>
      <p:pic>
        <p:nvPicPr>
          <p:cNvPr id="9" name="Picture 8"/>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1066800" y="-304800"/>
            <a:ext cx="7765662" cy="16476125"/>
          </a:xfrm>
          <a:prstGeom prst="rect">
            <a:avLst/>
          </a:prstGeom>
        </p:spPr>
      </p:pic>
    </p:spTree>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304800"/>
            <a:ext cx="8229600" cy="5867400"/>
          </a:xfrm>
          <a:prstGeom prst="rect">
            <a:avLst/>
          </a:prstGeom>
          <a:noFill/>
        </p:spPr>
        <p:txBody>
          <a:bodyPr wrap="square" rtlCol="0">
            <a:normAutofit/>
          </a:bodyPr>
          <a:lstStyle/>
          <a:p>
            <a:pPr algn="ctr"/>
            <a:r>
              <a:rPr lang="en-US" sz="4400" dirty="0" smtClean="0"/>
              <a:t>How the media has promoted democracy</a:t>
            </a:r>
          </a:p>
          <a:p>
            <a:pPr marL="571500" indent="-571500">
              <a:buFont typeface="Wingdings" charset="2"/>
              <a:buChar char="ü"/>
            </a:pPr>
            <a:r>
              <a:rPr lang="en-US" sz="2800" dirty="0" smtClean="0"/>
              <a:t>Investigative reporting: the media as a watchdog</a:t>
            </a:r>
          </a:p>
          <a:p>
            <a:pPr marL="571500" indent="-571500">
              <a:buFont typeface="Wingdings" charset="2"/>
              <a:buChar char="ü"/>
            </a:pPr>
            <a:endParaRPr lang="en-US" sz="2800" dirty="0" smtClean="0"/>
          </a:p>
          <a:p>
            <a:pPr marL="571500" indent="-571500">
              <a:buFont typeface="Wingdings" charset="2"/>
              <a:buChar char="ü"/>
            </a:pPr>
            <a:r>
              <a:rPr lang="en-US" sz="2800" dirty="0" smtClean="0"/>
              <a:t>The press as information tool and forum for discussion</a:t>
            </a:r>
          </a:p>
          <a:p>
            <a:pPr marL="571500" indent="-571500">
              <a:buFont typeface="Wingdings" charset="2"/>
              <a:buChar char="ü"/>
            </a:pPr>
            <a:endParaRPr lang="en-US" sz="2800" dirty="0" smtClean="0"/>
          </a:p>
          <a:p>
            <a:pPr marL="571500" indent="-571500">
              <a:buFont typeface="Wingdings" charset="2"/>
              <a:buChar char="ü"/>
            </a:pPr>
            <a:r>
              <a:rPr lang="en-US" sz="2800" dirty="0" smtClean="0"/>
              <a:t>The media as a peace and consensus</a:t>
            </a:r>
            <a:endParaRPr lang="en-US" sz="3600" dirty="0" smtClean="0"/>
          </a:p>
          <a:p>
            <a:r>
              <a:rPr lang="en-US" sz="3600" dirty="0" smtClean="0"/>
              <a:t> </a:t>
            </a:r>
            <a:endParaRPr lang="en-US" sz="3600" dirty="0"/>
          </a:p>
        </p:txBody>
      </p:sp>
      <p:pic>
        <p:nvPicPr>
          <p:cNvPr id="6" name="Picture 5"/>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7162800" y="-4800600"/>
            <a:ext cx="7765662" cy="16476125"/>
          </a:xfrm>
          <a:prstGeom prst="rect">
            <a:avLst/>
          </a:prstGeom>
        </p:spPr>
      </p:pic>
      <p:pic>
        <p:nvPicPr>
          <p:cNvPr id="13" name="Picture 12"/>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a:xfrm rot="20753331" flipH="1">
            <a:off x="-316180" y="3775286"/>
            <a:ext cx="2895600" cy="3390489"/>
          </a:xfrm>
          <a:prstGeom prst="rect">
            <a:avLst/>
          </a:prstGeom>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7109639"/>
          </a:xfrm>
          <a:prstGeom prst="rect">
            <a:avLst/>
          </a:prstGeom>
          <a:noFill/>
        </p:spPr>
        <p:txBody>
          <a:bodyPr wrap="square" rtlCol="0">
            <a:spAutoFit/>
          </a:bodyPr>
          <a:lstStyle/>
          <a:p>
            <a:pPr algn="ctr"/>
            <a:r>
              <a:rPr lang="en-US" sz="4400" dirty="0" smtClean="0"/>
              <a:t> Duty and responsibility of the media towards our Democracies</a:t>
            </a:r>
          </a:p>
          <a:p>
            <a:endParaRPr lang="en-US" sz="3200" dirty="0"/>
          </a:p>
          <a:p>
            <a:pPr marL="457200" indent="-457200">
              <a:buFont typeface="Wingdings" charset="2"/>
              <a:buChar char="ü"/>
            </a:pPr>
            <a:r>
              <a:rPr lang="en-US" sz="2800" dirty="0" smtClean="0"/>
              <a:t>Truthful, fair and objective</a:t>
            </a:r>
          </a:p>
          <a:p>
            <a:pPr marL="457200" indent="-457200">
              <a:buFont typeface="Wingdings" charset="2"/>
              <a:buChar char="ü"/>
            </a:pPr>
            <a:endParaRPr lang="en-US" sz="2800" dirty="0" smtClean="0"/>
          </a:p>
          <a:p>
            <a:pPr marL="457200" indent="-457200">
              <a:buFont typeface="Wingdings" charset="2"/>
              <a:buChar char="ü"/>
            </a:pPr>
            <a:r>
              <a:rPr lang="en-US" sz="2800" dirty="0" smtClean="0"/>
              <a:t>Abide by stipulated codes of ethics and professional conducts</a:t>
            </a:r>
          </a:p>
          <a:p>
            <a:pPr marL="457200" indent="-457200">
              <a:buFont typeface="Wingdings" charset="2"/>
              <a:buChar char="ü"/>
            </a:pPr>
            <a:endParaRPr lang="en-US" sz="2800" dirty="0" smtClean="0"/>
          </a:p>
          <a:p>
            <a:pPr marL="457200" indent="-457200">
              <a:buFont typeface="Wingdings" charset="2"/>
              <a:buChar char="ü"/>
            </a:pPr>
            <a:r>
              <a:rPr lang="en-US" sz="2800" dirty="0" smtClean="0"/>
              <a:t>Represent public and speak for them</a:t>
            </a:r>
          </a:p>
          <a:p>
            <a:pPr marL="457200" indent="-457200">
              <a:buFont typeface="Wingdings" charset="2"/>
              <a:buChar char="ü"/>
            </a:pPr>
            <a:endParaRPr lang="en-US" sz="2800" dirty="0" smtClean="0"/>
          </a:p>
          <a:p>
            <a:pPr marL="457200" indent="-457200">
              <a:buFont typeface="Wingdings" charset="2"/>
              <a:buChar char="ü"/>
            </a:pPr>
            <a:r>
              <a:rPr lang="en-US" sz="2800" dirty="0" smtClean="0"/>
              <a:t>Conduct research (“microphone journalism”)</a:t>
            </a:r>
          </a:p>
          <a:p>
            <a:pPr marL="457200" indent="-457200">
              <a:buFont typeface="Wingdings" charset="2"/>
              <a:buChar char="ü"/>
            </a:pPr>
            <a:endParaRPr lang="en-US" sz="2800" dirty="0" smtClean="0"/>
          </a:p>
          <a:p>
            <a:pPr marL="457200" indent="-457200">
              <a:buFont typeface="Wingdings" charset="2"/>
              <a:buChar char="ü"/>
            </a:pPr>
            <a:r>
              <a:rPr lang="en-US" sz="2800" dirty="0" smtClean="0"/>
              <a:t>Give both sides of the story</a:t>
            </a:r>
          </a:p>
          <a:p>
            <a:pPr marL="457200" indent="-457200">
              <a:buFont typeface="Wingdings" charset="2"/>
              <a:buChar char="ü"/>
            </a:pPr>
            <a:endParaRPr lang="en-US" sz="2800" dirty="0" smtClean="0"/>
          </a:p>
          <a:p>
            <a:pPr marL="457200" indent="-457200">
              <a:buFont typeface="Wingdings" charset="2"/>
              <a:buChar char="ü"/>
            </a:pPr>
            <a:endParaRPr lang="en-US" sz="2800" dirty="0"/>
          </a:p>
        </p:txBody>
      </p:sp>
    </p:spTree>
    <p:extLst>
      <p:ext uri="{BB962C8B-B14F-4D97-AF65-F5344CB8AC3E}">
        <p14:creationId xmlns:p14="http://schemas.microsoft.com/office/powerpoint/2010/main" xmlns="" val="1871310149"/>
      </p:ext>
    </p:extLst>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401" y="152400"/>
            <a:ext cx="8686799" cy="5257800"/>
          </a:xfrm>
          <a:prstGeom prst="rect">
            <a:avLst/>
          </a:prstGeom>
          <a:noFill/>
        </p:spPr>
        <p:txBody>
          <a:bodyPr wrap="square" rtlCol="0">
            <a:normAutofit fontScale="92500" lnSpcReduction="10000"/>
          </a:bodyPr>
          <a:lstStyle/>
          <a:p>
            <a:pPr algn="ctr"/>
            <a:r>
              <a:rPr lang="en-US" sz="4400" dirty="0" smtClean="0"/>
              <a:t>Recommendations</a:t>
            </a:r>
          </a:p>
          <a:p>
            <a:pPr marL="571500" indent="-571500">
              <a:buFont typeface="Wingdings" charset="2"/>
              <a:buChar char="ü"/>
            </a:pPr>
            <a:r>
              <a:rPr lang="en-US" sz="2800" dirty="0" smtClean="0"/>
              <a:t>Protection of journalists (guarantee rights and protected  by the law)</a:t>
            </a:r>
          </a:p>
          <a:p>
            <a:pPr marL="571500" indent="-571500">
              <a:buFont typeface="Wingdings" charset="2"/>
              <a:buChar char="ü"/>
            </a:pPr>
            <a:endParaRPr lang="en-US" sz="2800" dirty="0" smtClean="0"/>
          </a:p>
          <a:p>
            <a:pPr marL="571500" indent="-571500">
              <a:buFont typeface="Wingdings" charset="2"/>
              <a:buChar char="ü"/>
            </a:pPr>
            <a:r>
              <a:rPr lang="en-US" sz="2800" dirty="0" smtClean="0"/>
              <a:t>Enhancing media accountability (up hold ethical standard</a:t>
            </a:r>
          </a:p>
          <a:p>
            <a:r>
              <a:rPr lang="en-US" sz="2800" dirty="0"/>
              <a:t> </a:t>
            </a:r>
            <a:r>
              <a:rPr lang="en-US" sz="2800" dirty="0" smtClean="0"/>
              <a:t>      we need to be role models to the public)</a:t>
            </a:r>
          </a:p>
          <a:p>
            <a:endParaRPr lang="en-US" sz="2800" dirty="0" smtClean="0"/>
          </a:p>
          <a:p>
            <a:pPr marL="571500" indent="-571500">
              <a:buFont typeface="Wingdings" charset="2"/>
              <a:buChar char="ü"/>
            </a:pPr>
            <a:r>
              <a:rPr lang="en-US" sz="2800" dirty="0" smtClean="0"/>
              <a:t>Building media capacity (invest in journalism </a:t>
            </a:r>
            <a:r>
              <a:rPr lang="en-US" sz="2800" dirty="0" err="1" smtClean="0"/>
              <a:t>devpt</a:t>
            </a:r>
            <a:r>
              <a:rPr lang="en-US" sz="2800" dirty="0" smtClean="0"/>
              <a:t>)</a:t>
            </a:r>
          </a:p>
          <a:p>
            <a:pPr marL="571500" indent="-571500">
              <a:buFont typeface="Wingdings" charset="2"/>
              <a:buChar char="ü"/>
            </a:pPr>
            <a:endParaRPr lang="en-US" sz="2800" dirty="0" smtClean="0"/>
          </a:p>
          <a:p>
            <a:pPr marL="571500" indent="-571500">
              <a:buFont typeface="Wingdings" charset="2"/>
              <a:buChar char="ü"/>
            </a:pPr>
            <a:r>
              <a:rPr lang="en-US" sz="2800" dirty="0" smtClean="0"/>
              <a:t>Democratizing access (the media is only effective the messages can reach a wide section of people)</a:t>
            </a:r>
          </a:p>
          <a:p>
            <a:pPr marL="571500" indent="-571500">
              <a:buFont typeface="Wingdings" charset="2"/>
              <a:buChar char="ü"/>
            </a:pPr>
            <a:endParaRPr lang="en-US" sz="2800" dirty="0" smtClean="0"/>
          </a:p>
          <a:p>
            <a:pPr marL="571500" indent="-571500">
              <a:buFont typeface="Wingdings" charset="2"/>
              <a:buChar char="ü"/>
            </a:pPr>
            <a:r>
              <a:rPr lang="en-US" sz="2800" dirty="0" smtClean="0"/>
              <a:t>Promote pluralism in media ownership.  </a:t>
            </a:r>
          </a:p>
          <a:p>
            <a:pPr marL="571500" indent="-571500">
              <a:buFont typeface="Wingdings" charset="2"/>
              <a:buChar char="ü"/>
            </a:pPr>
            <a:endParaRPr lang="en-US" sz="2800" dirty="0" smtClean="0"/>
          </a:p>
          <a:p>
            <a:endParaRPr lang="en-US" sz="3600" dirty="0" smtClean="0"/>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a:xfrm rot="20753331" flipH="1">
            <a:off x="259290" y="3427459"/>
            <a:ext cx="2895600" cy="686108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HAPEID" val="0uhWvCQomImT50qU5y4Znw"/>
</p:tagLst>
</file>

<file path=ppt/tags/tag4.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5.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6.xml><?xml version="1.0" encoding="utf-8"?>
<p:tagLst xmlns:a="http://schemas.openxmlformats.org/drawingml/2006/main" xmlns:r="http://schemas.openxmlformats.org/officeDocument/2006/relationships" xmlns:p="http://schemas.openxmlformats.org/presentationml/2006/main">
  <p:tag name="DVSHAPEID" val="retnMj4SFfqbVIhVK0Rf83"/>
</p:tagLst>
</file>

<file path=ppt/theme/theme1.xml><?xml version="1.0" encoding="utf-8"?>
<a:theme xmlns:a="http://schemas.openxmlformats.org/drawingml/2006/main" name="Training New Employe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 New Employees.potx</Template>
  <TotalTime>0</TotalTime>
  <Words>704</Words>
  <Application>Microsoft Macintosh PowerPoint</Application>
  <PresentationFormat>On-screen Show (4:3)</PresentationFormat>
  <Paragraphs>113</Paragraphs>
  <Slides>10</Slides>
  <Notes>9</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Training New Employees</vt:lpstr>
      <vt:lpstr>Role of a “Free Media” in a Democracy </vt:lpstr>
      <vt:lpstr>“Free Media” and Democracy</vt:lpstr>
      <vt:lpstr>Elements of a Democracy</vt:lpstr>
      <vt:lpstr>Thomas Jefferson;</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2010-02-01T21:33:28Z</dcterms:created>
  <dcterms:modified xsi:type="dcterms:W3CDTF">2019-12-06T08:26:57Z</dcterms:modified>
</cp:coreProperties>
</file>