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68" r:id="rId4"/>
    <p:sldId id="258" r:id="rId5"/>
    <p:sldId id="267" r:id="rId6"/>
    <p:sldId id="266" r:id="rId7"/>
    <p:sldId id="271" r:id="rId8"/>
    <p:sldId id="265" r:id="rId9"/>
    <p:sldId id="269" r:id="rId10"/>
    <p:sldId id="272" r:id="rId11"/>
    <p:sldId id="270"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9485" autoAdjust="0"/>
    <p:restoredTop sz="94660"/>
  </p:normalViewPr>
  <p:slideViewPr>
    <p:cSldViewPr>
      <p:cViewPr>
        <p:scale>
          <a:sx n="86" d="100"/>
          <a:sy n="86" d="100"/>
        </p:scale>
        <p:origin x="-1356" y="-90"/>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B7CEE6-4DDF-4248-ACFE-6412B14C0B87}" type="datetimeFigureOut">
              <a:rPr lang="en-GB" smtClean="0"/>
              <a:pPr/>
              <a:t>06/12/2019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714CBC-51F4-4CA9-9D36-6C310ABA640E}" type="slidenum">
              <a:rPr lang="en-GB" smtClean="0"/>
              <a:pPr/>
              <a:t>‹#›</a:t>
            </a:fld>
            <a:endParaRPr lang="en-GB"/>
          </a:p>
        </p:txBody>
      </p:sp>
    </p:spTree>
    <p:extLst>
      <p:ext uri="{BB962C8B-B14F-4D97-AF65-F5344CB8AC3E}">
        <p14:creationId xmlns:p14="http://schemas.microsoft.com/office/powerpoint/2010/main" xmlns="" val="1194863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62714CBC-51F4-4CA9-9D36-6C310ABA640E}" type="slidenum">
              <a:rPr lang="en-GB" smtClean="0"/>
              <a:pPr/>
              <a:t>1</a:t>
            </a:fld>
            <a:endParaRPr lang="en-GB"/>
          </a:p>
        </p:txBody>
      </p:sp>
    </p:spTree>
    <p:extLst>
      <p:ext uri="{BB962C8B-B14F-4D97-AF65-F5344CB8AC3E}">
        <p14:creationId xmlns:p14="http://schemas.microsoft.com/office/powerpoint/2010/main" xmlns="" val="2345009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62714CBC-51F4-4CA9-9D36-6C310ABA640E}" type="slidenum">
              <a:rPr lang="en-GB" smtClean="0"/>
              <a:pPr/>
              <a:t>10</a:t>
            </a:fld>
            <a:endParaRPr lang="en-GB"/>
          </a:p>
        </p:txBody>
      </p:sp>
    </p:spTree>
    <p:extLst>
      <p:ext uri="{BB962C8B-B14F-4D97-AF65-F5344CB8AC3E}">
        <p14:creationId xmlns:p14="http://schemas.microsoft.com/office/powerpoint/2010/main" xmlns="" val="4154776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62714CBC-51F4-4CA9-9D36-6C310ABA640E}" type="slidenum">
              <a:rPr lang="en-GB" smtClean="0"/>
              <a:pPr/>
              <a:t>11</a:t>
            </a:fld>
            <a:endParaRPr lang="en-GB"/>
          </a:p>
        </p:txBody>
      </p:sp>
    </p:spTree>
    <p:extLst>
      <p:ext uri="{BB962C8B-B14F-4D97-AF65-F5344CB8AC3E}">
        <p14:creationId xmlns:p14="http://schemas.microsoft.com/office/powerpoint/2010/main" xmlns="" val="192838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62714CBC-51F4-4CA9-9D36-6C310ABA640E}" type="slidenum">
              <a:rPr lang="en-GB" smtClean="0"/>
              <a:pPr/>
              <a:t>2</a:t>
            </a:fld>
            <a:endParaRPr lang="en-GB"/>
          </a:p>
        </p:txBody>
      </p:sp>
    </p:spTree>
    <p:extLst>
      <p:ext uri="{BB962C8B-B14F-4D97-AF65-F5344CB8AC3E}">
        <p14:creationId xmlns:p14="http://schemas.microsoft.com/office/powerpoint/2010/main" xmlns="" val="1027057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62714CBC-51F4-4CA9-9D36-6C310ABA640E}" type="slidenum">
              <a:rPr lang="en-GB" smtClean="0"/>
              <a:pPr/>
              <a:t>3</a:t>
            </a:fld>
            <a:endParaRPr lang="en-GB"/>
          </a:p>
        </p:txBody>
      </p:sp>
    </p:spTree>
    <p:extLst>
      <p:ext uri="{BB962C8B-B14F-4D97-AF65-F5344CB8AC3E}">
        <p14:creationId xmlns:p14="http://schemas.microsoft.com/office/powerpoint/2010/main" xmlns="" val="531331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62714CBC-51F4-4CA9-9D36-6C310ABA640E}" type="slidenum">
              <a:rPr lang="en-GB" smtClean="0"/>
              <a:pPr/>
              <a:t>4</a:t>
            </a:fld>
            <a:endParaRPr lang="en-GB"/>
          </a:p>
        </p:txBody>
      </p:sp>
    </p:spTree>
    <p:extLst>
      <p:ext uri="{BB962C8B-B14F-4D97-AF65-F5344CB8AC3E}">
        <p14:creationId xmlns:p14="http://schemas.microsoft.com/office/powerpoint/2010/main" xmlns="" val="14198701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62714CBC-51F4-4CA9-9D36-6C310ABA640E}" type="slidenum">
              <a:rPr lang="en-GB" smtClean="0"/>
              <a:pPr/>
              <a:t>5</a:t>
            </a:fld>
            <a:endParaRPr lang="en-GB"/>
          </a:p>
        </p:txBody>
      </p:sp>
    </p:spTree>
    <p:extLst>
      <p:ext uri="{BB962C8B-B14F-4D97-AF65-F5344CB8AC3E}">
        <p14:creationId xmlns:p14="http://schemas.microsoft.com/office/powerpoint/2010/main" xmlns="" val="2383135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62714CBC-51F4-4CA9-9D36-6C310ABA640E}" type="slidenum">
              <a:rPr lang="en-GB" smtClean="0"/>
              <a:pPr/>
              <a:t>6</a:t>
            </a:fld>
            <a:endParaRPr lang="en-GB"/>
          </a:p>
        </p:txBody>
      </p:sp>
    </p:spTree>
    <p:extLst>
      <p:ext uri="{BB962C8B-B14F-4D97-AF65-F5344CB8AC3E}">
        <p14:creationId xmlns:p14="http://schemas.microsoft.com/office/powerpoint/2010/main" xmlns="" val="2561596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62714CBC-51F4-4CA9-9D36-6C310ABA640E}" type="slidenum">
              <a:rPr lang="en-GB" smtClean="0"/>
              <a:pPr/>
              <a:t>7</a:t>
            </a:fld>
            <a:endParaRPr lang="en-GB"/>
          </a:p>
        </p:txBody>
      </p:sp>
    </p:spTree>
    <p:extLst>
      <p:ext uri="{BB962C8B-B14F-4D97-AF65-F5344CB8AC3E}">
        <p14:creationId xmlns:p14="http://schemas.microsoft.com/office/powerpoint/2010/main" xmlns="" val="1965790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62714CBC-51F4-4CA9-9D36-6C310ABA640E}" type="slidenum">
              <a:rPr lang="en-GB" smtClean="0"/>
              <a:pPr/>
              <a:t>8</a:t>
            </a:fld>
            <a:endParaRPr lang="en-GB"/>
          </a:p>
        </p:txBody>
      </p:sp>
    </p:spTree>
    <p:extLst>
      <p:ext uri="{BB962C8B-B14F-4D97-AF65-F5344CB8AC3E}">
        <p14:creationId xmlns:p14="http://schemas.microsoft.com/office/powerpoint/2010/main" xmlns="" val="1337787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Slide Number Placeholder 3"/>
          <p:cNvSpPr>
            <a:spLocks noGrp="1"/>
          </p:cNvSpPr>
          <p:nvPr>
            <p:ph type="sldNum" sz="quarter" idx="10"/>
          </p:nvPr>
        </p:nvSpPr>
        <p:spPr/>
        <p:txBody>
          <a:bodyPr/>
          <a:lstStyle/>
          <a:p>
            <a:fld id="{62714CBC-51F4-4CA9-9D36-6C310ABA640E}" type="slidenum">
              <a:rPr lang="en-GB" smtClean="0"/>
              <a:pPr/>
              <a:t>9</a:t>
            </a:fld>
            <a:endParaRPr lang="en-GB"/>
          </a:p>
        </p:txBody>
      </p:sp>
    </p:spTree>
    <p:extLst>
      <p:ext uri="{BB962C8B-B14F-4D97-AF65-F5344CB8AC3E}">
        <p14:creationId xmlns:p14="http://schemas.microsoft.com/office/powerpoint/2010/main" xmlns="" val="866463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6D42552-C676-4164-949A-2F195F01022D}" type="datetimeFigureOut">
              <a:rPr lang="en-GB" smtClean="0"/>
              <a:pPr/>
              <a:t>06/12/2019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DD0E83C-0997-4D9D-BDC8-E75A3DC5A7EB}"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D42552-C676-4164-949A-2F195F01022D}" type="datetimeFigureOut">
              <a:rPr lang="en-GB" smtClean="0"/>
              <a:pPr/>
              <a:t>06/12/2019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DD0E83C-0997-4D9D-BDC8-E75A3DC5A7EB}"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D42552-C676-4164-949A-2F195F01022D}" type="datetimeFigureOut">
              <a:rPr lang="en-GB" smtClean="0"/>
              <a:pPr/>
              <a:t>06/12/2019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DD0E83C-0997-4D9D-BDC8-E75A3DC5A7E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D42552-C676-4164-949A-2F195F01022D}" type="datetimeFigureOut">
              <a:rPr lang="en-GB" smtClean="0"/>
              <a:pPr/>
              <a:t>06/12/2019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DD0E83C-0997-4D9D-BDC8-E75A3DC5A7EB}"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D42552-C676-4164-949A-2F195F01022D}" type="datetimeFigureOut">
              <a:rPr lang="en-GB" smtClean="0"/>
              <a:pPr/>
              <a:t>06/12/2019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DD0E83C-0997-4D9D-BDC8-E75A3DC5A7EB}"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6D42552-C676-4164-949A-2F195F01022D}" type="datetimeFigureOut">
              <a:rPr lang="en-GB" smtClean="0"/>
              <a:pPr/>
              <a:t>06/12/2019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DD0E83C-0997-4D9D-BDC8-E75A3DC5A7EB}"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D42552-C676-4164-949A-2F195F01022D}" type="datetimeFigureOut">
              <a:rPr lang="en-GB" smtClean="0"/>
              <a:pPr/>
              <a:t>06/12/2019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DD0E83C-0997-4D9D-BDC8-E75A3DC5A7EB}"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6D42552-C676-4164-949A-2F195F01022D}" type="datetimeFigureOut">
              <a:rPr lang="en-GB" smtClean="0"/>
              <a:pPr/>
              <a:t>06/12/2019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DD0E83C-0997-4D9D-BDC8-E75A3DC5A7EB}"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D42552-C676-4164-949A-2F195F01022D}" type="datetimeFigureOut">
              <a:rPr lang="en-GB" smtClean="0"/>
              <a:pPr/>
              <a:t>06/12/2019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DD0E83C-0997-4D9D-BDC8-E75A3DC5A7EB}"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D42552-C676-4164-949A-2F195F01022D}" type="datetimeFigureOut">
              <a:rPr lang="en-GB" smtClean="0"/>
              <a:pPr/>
              <a:t>06/12/2019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DD0E83C-0997-4D9D-BDC8-E75A3DC5A7EB}"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D42552-C676-4164-949A-2F195F01022D}" type="datetimeFigureOut">
              <a:rPr lang="en-GB" smtClean="0"/>
              <a:pPr/>
              <a:t>06/12/2019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DD0E83C-0997-4D9D-BDC8-E75A3DC5A7EB}" type="slidenum">
              <a:rPr lang="en-GB" smtClean="0"/>
              <a:pPr/>
              <a:t>‹#›</a:t>
            </a:fld>
            <a:endParaRPr lang="en-GB"/>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D6D42552-C676-4164-949A-2F195F01022D}" type="datetimeFigureOut">
              <a:rPr lang="en-GB" smtClean="0"/>
              <a:pPr/>
              <a:t>06/12/2019</a:t>
            </a:fld>
            <a:endParaRPr lang="en-GB"/>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en-GB"/>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4DD0E83C-0997-4D9D-BDC8-E75A3DC5A7E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581400"/>
            <a:ext cx="7117178" cy="1468800"/>
          </a:xfrm>
        </p:spPr>
        <p:txBody>
          <a:bodyPr/>
          <a:lstStyle/>
          <a:p>
            <a:pPr algn="ctr"/>
            <a:r>
              <a:rPr lang="en-GB" dirty="0" smtClean="0"/>
              <a:t>THE EFFECTS OF NEW MEDIA VS TRADITIONAL MEDIA</a:t>
            </a:r>
            <a:br>
              <a:rPr lang="en-GB" dirty="0" smtClean="0"/>
            </a:br>
            <a:r>
              <a:rPr lang="en-GB" dirty="0"/>
              <a:t/>
            </a:r>
            <a:br>
              <a:rPr lang="en-GB" dirty="0"/>
            </a:br>
            <a:endParaRPr lang="en-GB" dirty="0"/>
          </a:p>
        </p:txBody>
      </p:sp>
      <p:sp>
        <p:nvSpPr>
          <p:cNvPr id="4" name="Text Placeholder 3"/>
          <p:cNvSpPr>
            <a:spLocks noGrp="1"/>
          </p:cNvSpPr>
          <p:nvPr>
            <p:ph type="body" idx="1"/>
          </p:nvPr>
        </p:nvSpPr>
        <p:spPr>
          <a:xfrm>
            <a:off x="990600" y="4800600"/>
            <a:ext cx="7117178" cy="860400"/>
          </a:xfrm>
        </p:spPr>
        <p:txBody>
          <a:bodyPr/>
          <a:lstStyle/>
          <a:p>
            <a:r>
              <a:rPr lang="en-US" dirty="0" smtClean="0"/>
              <a:t>Dr </a:t>
            </a:r>
            <a:r>
              <a:rPr lang="en-US" dirty="0" err="1" smtClean="0"/>
              <a:t>Mariswamy</a:t>
            </a:r>
            <a:r>
              <a:rPr lang="en-US" dirty="0" smtClean="0"/>
              <a:t>  professor Dept of journalism and mass communication  Bangalore city college Bangalore-43</a:t>
            </a:r>
            <a:endParaRPr lang="en-US" dirty="0"/>
          </a:p>
        </p:txBody>
      </p:sp>
    </p:spTree>
    <p:extLst>
      <p:ext uri="{BB962C8B-B14F-4D97-AF65-F5344CB8AC3E}">
        <p14:creationId xmlns:p14="http://schemas.microsoft.com/office/powerpoint/2010/main" xmlns="" val="3702566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WAY FORWARD CONTINUED…….</a:t>
            </a:r>
            <a:endParaRPr lang="en-GB" dirty="0"/>
          </a:p>
        </p:txBody>
      </p:sp>
      <p:sp>
        <p:nvSpPr>
          <p:cNvPr id="3" name="Content Placeholder 2"/>
          <p:cNvSpPr>
            <a:spLocks noGrp="1"/>
          </p:cNvSpPr>
          <p:nvPr>
            <p:ph sz="half" idx="1"/>
          </p:nvPr>
        </p:nvSpPr>
        <p:spPr/>
        <p:txBody>
          <a:bodyPr/>
          <a:lstStyle/>
          <a:p>
            <a:r>
              <a:rPr lang="en-GB" dirty="0"/>
              <a:t>ZNBC website is being </a:t>
            </a:r>
            <a:r>
              <a:rPr lang="en-GB" dirty="0" smtClean="0"/>
              <a:t>upgraded(regular updates) </a:t>
            </a:r>
            <a:endParaRPr lang="en-GB" dirty="0"/>
          </a:p>
          <a:p>
            <a:r>
              <a:rPr lang="en-GB" dirty="0"/>
              <a:t>ZNBC runs hourly news bulletins on radio and 2 hourly on TV2</a:t>
            </a:r>
          </a:p>
          <a:p>
            <a:r>
              <a:rPr lang="en-GB" dirty="0" smtClean="0"/>
              <a:t>Plans are underway to start live streaming</a:t>
            </a:r>
          </a:p>
          <a:p>
            <a:endParaRPr lang="en-GB" dirty="0"/>
          </a:p>
        </p:txBody>
      </p:sp>
      <p:pic>
        <p:nvPicPr>
          <p:cNvPr id="2050" name="Picture 2"/>
          <p:cNvPicPr>
            <a:picLocks noGrp="1" noChangeAspect="1" noChangeArrowheads="1"/>
          </p:cNvPicPr>
          <p:nvPr>
            <p:ph sz="half" idx="2"/>
          </p:nvPr>
        </p:nvPicPr>
        <p:blipFill>
          <a:blip r:embed="rId3">
            <a:extLst>
              <a:ext uri="{28A0092B-C50C-407E-A947-70E740481C1C}">
                <a14:useLocalDpi xmlns:a14="http://schemas.microsoft.com/office/drawing/2010/main" xmlns="" val="0"/>
              </a:ext>
            </a:extLst>
          </a:blip>
          <a:srcRect/>
          <a:stretch>
            <a:fillRect/>
          </a:stretch>
        </p:blipFill>
        <p:spPr bwMode="auto">
          <a:xfrm>
            <a:off x="4663163" y="1826594"/>
            <a:ext cx="3468925" cy="40176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629037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09442" y="675724"/>
            <a:ext cx="7125113" cy="3833396"/>
          </a:xfrm>
        </p:spPr>
        <p:txBody>
          <a:bodyPr/>
          <a:lstStyle/>
          <a:p>
            <a:pPr algn="ctr"/>
            <a:r>
              <a:rPr lang="en-GB" dirty="0" smtClean="0"/>
              <a:t>THANK YOU</a:t>
            </a:r>
            <a:br>
              <a:rPr lang="en-GB" dirty="0" smtClean="0"/>
            </a:br>
            <a:r>
              <a:rPr lang="en-GB" dirty="0"/>
              <a:t/>
            </a:r>
            <a:br>
              <a:rPr lang="en-GB" dirty="0"/>
            </a:br>
            <a:endParaRPr lang="en-GB"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195736" y="2914884"/>
            <a:ext cx="4968552" cy="36824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683352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BRIEF HISTORY OF ZNBC</a:t>
            </a:r>
            <a:endParaRPr lang="en-GB" dirty="0"/>
          </a:p>
        </p:txBody>
      </p:sp>
      <p:sp>
        <p:nvSpPr>
          <p:cNvPr id="5" name="Content Placeholder 4"/>
          <p:cNvSpPr>
            <a:spLocks noGrp="1"/>
          </p:cNvSpPr>
          <p:nvPr>
            <p:ph sz="half" idx="1"/>
          </p:nvPr>
        </p:nvSpPr>
        <p:spPr/>
        <p:txBody>
          <a:bodyPr>
            <a:normAutofit/>
          </a:bodyPr>
          <a:lstStyle/>
          <a:p>
            <a:r>
              <a:rPr lang="en-GB" dirty="0"/>
              <a:t>The Zambia National Broadcasting Corporation (ZNBC) is the oldest, widest and largest Radio and Television Service provider established by an Act of Parliament in 1987, which was passed to transform the Zambia Broadcasting Services from being a Government Department under </a:t>
            </a:r>
            <a:r>
              <a:rPr lang="en-GB" dirty="0" smtClean="0"/>
              <a:t>the</a:t>
            </a:r>
            <a:endParaRPr lang="en-GB" dirty="0"/>
          </a:p>
        </p:txBody>
      </p:sp>
      <p:sp>
        <p:nvSpPr>
          <p:cNvPr id="6" name="Content Placeholder 5"/>
          <p:cNvSpPr>
            <a:spLocks noGrp="1"/>
          </p:cNvSpPr>
          <p:nvPr>
            <p:ph sz="half" idx="2"/>
          </p:nvPr>
        </p:nvSpPr>
        <p:spPr/>
        <p:txBody>
          <a:bodyPr>
            <a:normAutofit/>
          </a:bodyPr>
          <a:lstStyle/>
          <a:p>
            <a:endParaRPr lang="en-GB"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44008" y="1844824"/>
            <a:ext cx="3528392" cy="396044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2171877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HISTORY CONTINUED……</a:t>
            </a:r>
            <a:endParaRPr lang="en-GB" dirty="0"/>
          </a:p>
        </p:txBody>
      </p:sp>
      <p:sp>
        <p:nvSpPr>
          <p:cNvPr id="3" name="Content Placeholder 2"/>
          <p:cNvSpPr>
            <a:spLocks noGrp="1"/>
          </p:cNvSpPr>
          <p:nvPr>
            <p:ph sz="half" idx="1"/>
          </p:nvPr>
        </p:nvSpPr>
        <p:spPr/>
        <p:txBody>
          <a:bodyPr>
            <a:normAutofit/>
          </a:bodyPr>
          <a:lstStyle/>
          <a:p>
            <a:pPr marL="0" indent="0">
              <a:buNone/>
            </a:pPr>
            <a:r>
              <a:rPr lang="en-GB" dirty="0" smtClean="0"/>
              <a:t>Ministry </a:t>
            </a:r>
            <a:r>
              <a:rPr lang="en-GB" dirty="0"/>
              <a:t>of Information and Broadcasting Services into a statutory body called the Zambia National Broadcasting Corporation</a:t>
            </a:r>
          </a:p>
          <a:p>
            <a:endParaRPr lang="en-GB" dirty="0"/>
          </a:p>
          <a:p>
            <a:r>
              <a:rPr lang="en-GB" dirty="0"/>
              <a:t>The principal activity of the Corporation is to provide Information, Entertainment and Education to the people of Zambia.</a:t>
            </a:r>
          </a:p>
          <a:p>
            <a:endParaRPr lang="en-GB" dirty="0"/>
          </a:p>
        </p:txBody>
      </p:sp>
      <p:sp>
        <p:nvSpPr>
          <p:cNvPr id="4" name="Content Placeholder 3"/>
          <p:cNvSpPr>
            <a:spLocks noGrp="1"/>
          </p:cNvSpPr>
          <p:nvPr>
            <p:ph sz="half" idx="2"/>
          </p:nvPr>
        </p:nvSpPr>
        <p:spPr/>
        <p:txBody>
          <a:bodyPr>
            <a:normAutofit/>
          </a:bodyPr>
          <a:lstStyle/>
          <a:p>
            <a:endParaRPr lang="en-GB" dirty="0"/>
          </a:p>
        </p:txBody>
      </p:sp>
    </p:spTree>
    <p:extLst>
      <p:ext uri="{BB962C8B-B14F-4D97-AF65-F5344CB8AC3E}">
        <p14:creationId xmlns:p14="http://schemas.microsoft.com/office/powerpoint/2010/main" xmlns="" val="30865336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AIR </a:t>
            </a:r>
            <a:r>
              <a:rPr lang="en-GB" dirty="0" smtClean="0"/>
              <a:t>TRANSMISSION</a:t>
            </a:r>
            <a:endParaRPr lang="en-GB" dirty="0"/>
          </a:p>
        </p:txBody>
      </p:sp>
      <p:sp>
        <p:nvSpPr>
          <p:cNvPr id="3" name="Content Placeholder 2"/>
          <p:cNvSpPr>
            <a:spLocks noGrp="1"/>
          </p:cNvSpPr>
          <p:nvPr>
            <p:ph sz="half" idx="1"/>
          </p:nvPr>
        </p:nvSpPr>
        <p:spPr/>
        <p:txBody>
          <a:bodyPr>
            <a:normAutofit/>
          </a:bodyPr>
          <a:lstStyle/>
          <a:p>
            <a:r>
              <a:rPr lang="en-GB" dirty="0"/>
              <a:t>ZNBC transmits across three Radio channels namely Radio 1, Radio 2, and Radio 4 and two Television channels namely ZNBC-TV and TV2. Radio 1 broadcasts in seven local languages namely Bemba, </a:t>
            </a:r>
            <a:r>
              <a:rPr lang="en-GB" dirty="0" err="1"/>
              <a:t>Lozi</a:t>
            </a:r>
            <a:r>
              <a:rPr lang="en-GB" dirty="0"/>
              <a:t>, Kaonde, </a:t>
            </a:r>
            <a:r>
              <a:rPr lang="en-GB" dirty="0" err="1"/>
              <a:t>Lunda</a:t>
            </a:r>
            <a:r>
              <a:rPr lang="en-GB" dirty="0"/>
              <a:t>, </a:t>
            </a:r>
            <a:r>
              <a:rPr lang="en-GB" dirty="0" err="1"/>
              <a:t>Luvale</a:t>
            </a:r>
            <a:r>
              <a:rPr lang="en-GB" dirty="0"/>
              <a:t>, Nyanja and Tonga.</a:t>
            </a:r>
          </a:p>
          <a:p>
            <a:endParaRPr lang="en-GB" dirty="0"/>
          </a:p>
        </p:txBody>
      </p:sp>
      <p:sp>
        <p:nvSpPr>
          <p:cNvPr id="4" name="Content Placeholder 3"/>
          <p:cNvSpPr>
            <a:spLocks noGrp="1"/>
          </p:cNvSpPr>
          <p:nvPr>
            <p:ph sz="half" idx="2"/>
          </p:nvPr>
        </p:nvSpPr>
        <p:spPr/>
        <p:txBody>
          <a:bodyPr>
            <a:normAutofit/>
          </a:bodyPr>
          <a:lstStyle/>
          <a:p>
            <a:endParaRPr lang="en-GB"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80801" y="1772816"/>
            <a:ext cx="3543465" cy="403244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7333350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 NEW MEDIA </a:t>
            </a:r>
            <a:endParaRPr lang="en-GB" dirty="0"/>
          </a:p>
        </p:txBody>
      </p:sp>
      <p:sp>
        <p:nvSpPr>
          <p:cNvPr id="3" name="Content Placeholder 2"/>
          <p:cNvSpPr>
            <a:spLocks noGrp="1"/>
          </p:cNvSpPr>
          <p:nvPr>
            <p:ph sz="half" idx="1"/>
          </p:nvPr>
        </p:nvSpPr>
        <p:spPr/>
        <p:txBody>
          <a:bodyPr>
            <a:normAutofit fontScale="85000" lnSpcReduction="20000"/>
          </a:bodyPr>
          <a:lstStyle/>
          <a:p>
            <a:pPr marL="0" indent="0">
              <a:buNone/>
            </a:pPr>
            <a:endParaRPr lang="en-GB" dirty="0" smtClean="0"/>
          </a:p>
          <a:p>
            <a:r>
              <a:rPr lang="en-GB" sz="1900" dirty="0"/>
              <a:t>Only 11% of the Zambian population has internet </a:t>
            </a:r>
            <a:r>
              <a:rPr lang="en-GB" sz="1900" dirty="0" smtClean="0"/>
              <a:t>access(World Bank,2010)</a:t>
            </a:r>
            <a:endParaRPr lang="en-GB" sz="1900" dirty="0"/>
          </a:p>
          <a:p>
            <a:r>
              <a:rPr lang="en-GB" sz="1900" dirty="0" smtClean="0"/>
              <a:t>Immediacy (on-demand access to content)</a:t>
            </a:r>
          </a:p>
          <a:p>
            <a:r>
              <a:rPr lang="en-GB" sz="1900" dirty="0" smtClean="0"/>
              <a:t>Youthful appeal(</a:t>
            </a:r>
            <a:r>
              <a:rPr lang="en-GB" sz="1900" dirty="0"/>
              <a:t>F</a:t>
            </a:r>
            <a:r>
              <a:rPr lang="en-GB" sz="1900" dirty="0" smtClean="0"/>
              <a:t>acebook and Twitter)</a:t>
            </a:r>
          </a:p>
          <a:p>
            <a:r>
              <a:rPr lang="en-GB" sz="1900" dirty="0" smtClean="0"/>
              <a:t>Interactivity</a:t>
            </a:r>
          </a:p>
          <a:p>
            <a:r>
              <a:rPr lang="en-GB" sz="1900" dirty="0" smtClean="0"/>
              <a:t>Virtual space(communities)</a:t>
            </a:r>
          </a:p>
          <a:p>
            <a:r>
              <a:rPr lang="en-GB" sz="1900" dirty="0"/>
              <a:t>Elitist </a:t>
            </a:r>
            <a:r>
              <a:rPr lang="en-GB" sz="1900" dirty="0" smtClean="0"/>
              <a:t>medium</a:t>
            </a:r>
          </a:p>
          <a:p>
            <a:r>
              <a:rPr lang="en-GB" sz="1900" dirty="0" smtClean="0"/>
              <a:t>Expensive for the majority of the people especially rural people</a:t>
            </a:r>
          </a:p>
          <a:p>
            <a:endParaRPr lang="en-GB" dirty="0" smtClean="0"/>
          </a:p>
          <a:p>
            <a:endParaRPr lang="en-GB" dirty="0" smtClean="0"/>
          </a:p>
          <a:p>
            <a:endParaRPr lang="en-GB" dirty="0" smtClean="0"/>
          </a:p>
          <a:p>
            <a:endParaRPr lang="en-GB" dirty="0" smtClean="0"/>
          </a:p>
          <a:p>
            <a:endParaRPr lang="en-GB" dirty="0"/>
          </a:p>
        </p:txBody>
      </p:sp>
      <p:sp>
        <p:nvSpPr>
          <p:cNvPr id="6" name="Content Placeholder 5"/>
          <p:cNvSpPr>
            <a:spLocks noGrp="1"/>
          </p:cNvSpPr>
          <p:nvPr>
            <p:ph sz="half" idx="2"/>
          </p:nvPr>
        </p:nvSpPr>
        <p:spPr/>
        <p:txBody>
          <a:bodyPr>
            <a:normAutofit fontScale="85000" lnSpcReduction="20000"/>
          </a:bodyPr>
          <a:lstStyle/>
          <a:p>
            <a:endParaRPr lang="en-GB"/>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44009" y="1556792"/>
            <a:ext cx="3456383" cy="43204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5849857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Traditional Media</a:t>
            </a:r>
            <a:endParaRPr lang="en-GB" dirty="0"/>
          </a:p>
        </p:txBody>
      </p:sp>
      <p:sp>
        <p:nvSpPr>
          <p:cNvPr id="3" name="Content Placeholder 2"/>
          <p:cNvSpPr>
            <a:spLocks noGrp="1"/>
          </p:cNvSpPr>
          <p:nvPr>
            <p:ph sz="half" idx="1"/>
          </p:nvPr>
        </p:nvSpPr>
        <p:spPr>
          <a:xfrm>
            <a:off x="1009442" y="1700809"/>
            <a:ext cx="3471277" cy="4160242"/>
          </a:xfrm>
        </p:spPr>
        <p:txBody>
          <a:bodyPr/>
          <a:lstStyle/>
          <a:p>
            <a:r>
              <a:rPr lang="en-GB" dirty="0" smtClean="0"/>
              <a:t>ZNBC is 90% traditional media</a:t>
            </a:r>
          </a:p>
          <a:p>
            <a:r>
              <a:rPr lang="en-GB" dirty="0" smtClean="0"/>
              <a:t>Lacks immediacy</a:t>
            </a:r>
          </a:p>
          <a:p>
            <a:r>
              <a:rPr lang="en-GB" dirty="0" smtClean="0"/>
              <a:t>Low interaction levels</a:t>
            </a:r>
          </a:p>
          <a:p>
            <a:r>
              <a:rPr lang="en-GB" dirty="0" smtClean="0"/>
              <a:t>Cuts across all classes of people</a:t>
            </a:r>
          </a:p>
          <a:p>
            <a:r>
              <a:rPr lang="en-GB" dirty="0" smtClean="0"/>
              <a:t>Still remains the main  source of information for rural population</a:t>
            </a:r>
          </a:p>
          <a:p>
            <a:endParaRPr lang="en-GB" dirty="0" smtClean="0"/>
          </a:p>
          <a:p>
            <a:endParaRPr lang="en-GB" dirty="0"/>
          </a:p>
          <a:p>
            <a:endParaRPr lang="en-GB" dirty="0"/>
          </a:p>
        </p:txBody>
      </p:sp>
      <p:sp>
        <p:nvSpPr>
          <p:cNvPr id="4" name="Content Placeholder 3"/>
          <p:cNvSpPr>
            <a:spLocks noGrp="1"/>
          </p:cNvSpPr>
          <p:nvPr>
            <p:ph sz="half" idx="2"/>
          </p:nvPr>
        </p:nvSpPr>
        <p:spPr/>
        <p:txBody>
          <a:bodyPr/>
          <a:lstStyle/>
          <a:p>
            <a:endParaRPr lang="en-GB"/>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44008" y="1821785"/>
            <a:ext cx="3456384" cy="405548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7752774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ZNBC REACH</a:t>
            </a:r>
            <a:endParaRPr lang="en-GB"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xmlns="" val="3184598201"/>
              </p:ext>
            </p:extLst>
          </p:nvPr>
        </p:nvGraphicFramePr>
        <p:xfrm>
          <a:off x="971600" y="2132856"/>
          <a:ext cx="7200800" cy="3312366"/>
        </p:xfrm>
        <a:graphic>
          <a:graphicData uri="http://schemas.openxmlformats.org/drawingml/2006/table">
            <a:tbl>
              <a:tblPr firstRow="1" firstCol="1" bandRow="1"/>
              <a:tblGrid>
                <a:gridCol w="3600400"/>
                <a:gridCol w="3600400"/>
              </a:tblGrid>
              <a:tr h="552061">
                <a:tc>
                  <a:txBody>
                    <a:bodyPr/>
                    <a:lstStyle/>
                    <a:p>
                      <a:pPr algn="ctr">
                        <a:spcAft>
                          <a:spcPts val="0"/>
                        </a:spcAft>
                      </a:pPr>
                      <a:r>
                        <a:rPr lang="en-US" sz="1800" kern="0" dirty="0">
                          <a:solidFill>
                            <a:srgbClr val="000000"/>
                          </a:solidFill>
                          <a:effectLst/>
                          <a:latin typeface="+mn-lt"/>
                          <a:ea typeface="Times New Roman"/>
                        </a:rPr>
                        <a:t>Listenership/Viewership</a:t>
                      </a:r>
                      <a:endParaRPr lang="en-GB" sz="1800" kern="1400" dirty="0">
                        <a:solidFill>
                          <a:srgbClr val="000000"/>
                        </a:solidFill>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c>
                  <a:txBody>
                    <a:bodyPr/>
                    <a:lstStyle/>
                    <a:p>
                      <a:pPr algn="ctr">
                        <a:spcAft>
                          <a:spcPts val="0"/>
                        </a:spcAft>
                      </a:pPr>
                      <a:r>
                        <a:rPr lang="en-US" sz="1800" kern="0" dirty="0">
                          <a:solidFill>
                            <a:srgbClr val="000000"/>
                          </a:solidFill>
                          <a:effectLst/>
                          <a:latin typeface="+mn-lt"/>
                          <a:ea typeface="Times New Roman"/>
                        </a:rPr>
                        <a:t>Weekly Reach</a:t>
                      </a:r>
                      <a:endParaRPr lang="en-GB" sz="1800" kern="1400" dirty="0">
                        <a:solidFill>
                          <a:srgbClr val="000000"/>
                        </a:solidFill>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r>
              <a:tr h="552061">
                <a:tc>
                  <a:txBody>
                    <a:bodyPr/>
                    <a:lstStyle/>
                    <a:p>
                      <a:pPr algn="l">
                        <a:spcAft>
                          <a:spcPts val="0"/>
                        </a:spcAft>
                      </a:pPr>
                      <a:r>
                        <a:rPr lang="en-US" sz="1800" kern="0" dirty="0">
                          <a:solidFill>
                            <a:srgbClr val="000000"/>
                          </a:solidFill>
                          <a:effectLst/>
                          <a:latin typeface="+mn-lt"/>
                          <a:ea typeface="Times New Roman"/>
                        </a:rPr>
                        <a:t>Radio 1</a:t>
                      </a:r>
                      <a:endParaRPr lang="en-GB" sz="1800" kern="1400" dirty="0">
                        <a:solidFill>
                          <a:srgbClr val="000000"/>
                        </a:solidFill>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en-US" sz="1800" kern="0" dirty="0">
                          <a:solidFill>
                            <a:srgbClr val="000000"/>
                          </a:solidFill>
                          <a:effectLst/>
                          <a:latin typeface="+mn-lt"/>
                          <a:ea typeface="Times New Roman"/>
                        </a:rPr>
                        <a:t>6,148,567</a:t>
                      </a:r>
                      <a:endParaRPr lang="en-GB" sz="1800" kern="1400" dirty="0">
                        <a:solidFill>
                          <a:srgbClr val="000000"/>
                        </a:solidFill>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52061">
                <a:tc>
                  <a:txBody>
                    <a:bodyPr/>
                    <a:lstStyle/>
                    <a:p>
                      <a:pPr algn="l">
                        <a:spcAft>
                          <a:spcPts val="0"/>
                        </a:spcAft>
                      </a:pPr>
                      <a:r>
                        <a:rPr lang="en-US" sz="1800" kern="0" dirty="0">
                          <a:solidFill>
                            <a:srgbClr val="000000"/>
                          </a:solidFill>
                          <a:effectLst/>
                          <a:latin typeface="+mn-lt"/>
                          <a:ea typeface="Times New Roman"/>
                        </a:rPr>
                        <a:t>Radio 2</a:t>
                      </a:r>
                      <a:endParaRPr lang="en-GB" sz="1800" kern="1400" dirty="0">
                        <a:solidFill>
                          <a:srgbClr val="000000"/>
                        </a:solidFill>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en-US" sz="1800" kern="0" dirty="0">
                          <a:solidFill>
                            <a:srgbClr val="000000"/>
                          </a:solidFill>
                          <a:effectLst/>
                          <a:latin typeface="+mn-lt"/>
                          <a:ea typeface="Times New Roman"/>
                        </a:rPr>
                        <a:t>5,862,587</a:t>
                      </a:r>
                      <a:endParaRPr lang="en-GB" sz="1800" kern="1400" dirty="0">
                        <a:solidFill>
                          <a:srgbClr val="000000"/>
                        </a:solidFill>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52061">
                <a:tc>
                  <a:txBody>
                    <a:bodyPr/>
                    <a:lstStyle/>
                    <a:p>
                      <a:pPr algn="l">
                        <a:spcAft>
                          <a:spcPts val="0"/>
                        </a:spcAft>
                      </a:pPr>
                      <a:r>
                        <a:rPr lang="en-US" sz="1800" kern="0">
                          <a:solidFill>
                            <a:srgbClr val="000000"/>
                          </a:solidFill>
                          <a:effectLst/>
                          <a:latin typeface="+mn-lt"/>
                          <a:ea typeface="Times New Roman"/>
                        </a:rPr>
                        <a:t>Radio 4</a:t>
                      </a:r>
                      <a:endParaRPr lang="en-GB" sz="1800" kern="1400">
                        <a:solidFill>
                          <a:srgbClr val="000000"/>
                        </a:solidFill>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en-US" sz="1800" kern="0" dirty="0">
                          <a:solidFill>
                            <a:srgbClr val="000000"/>
                          </a:solidFill>
                          <a:effectLst/>
                          <a:latin typeface="+mn-lt"/>
                          <a:ea typeface="Times New Roman"/>
                        </a:rPr>
                        <a:t>4,218,203</a:t>
                      </a:r>
                      <a:endParaRPr lang="en-GB" sz="1800" kern="1400" dirty="0">
                        <a:solidFill>
                          <a:srgbClr val="000000"/>
                        </a:solidFill>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52061">
                <a:tc>
                  <a:txBody>
                    <a:bodyPr/>
                    <a:lstStyle/>
                    <a:p>
                      <a:pPr algn="l">
                        <a:spcAft>
                          <a:spcPts val="0"/>
                        </a:spcAft>
                      </a:pPr>
                      <a:r>
                        <a:rPr lang="en-US" sz="1800" kern="0">
                          <a:solidFill>
                            <a:srgbClr val="000000"/>
                          </a:solidFill>
                          <a:effectLst/>
                          <a:latin typeface="+mn-lt"/>
                          <a:ea typeface="Times New Roman"/>
                        </a:rPr>
                        <a:t>ZNBC TV 1</a:t>
                      </a:r>
                      <a:endParaRPr lang="en-GB" sz="1800" kern="1400">
                        <a:solidFill>
                          <a:srgbClr val="000000"/>
                        </a:solidFill>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en-US" sz="1800" kern="0" dirty="0">
                          <a:solidFill>
                            <a:srgbClr val="000000"/>
                          </a:solidFill>
                          <a:effectLst/>
                          <a:latin typeface="+mn-lt"/>
                          <a:ea typeface="Times New Roman"/>
                        </a:rPr>
                        <a:t>6,005,577</a:t>
                      </a:r>
                      <a:endParaRPr lang="en-GB" sz="1800" kern="1400" dirty="0">
                        <a:solidFill>
                          <a:srgbClr val="000000"/>
                        </a:solidFill>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52061">
                <a:tc>
                  <a:txBody>
                    <a:bodyPr/>
                    <a:lstStyle/>
                    <a:p>
                      <a:pPr algn="l">
                        <a:spcAft>
                          <a:spcPts val="0"/>
                        </a:spcAft>
                      </a:pPr>
                      <a:r>
                        <a:rPr lang="en-US" sz="1800" kern="0">
                          <a:solidFill>
                            <a:srgbClr val="000000"/>
                          </a:solidFill>
                          <a:effectLst/>
                          <a:latin typeface="+mn-lt"/>
                          <a:ea typeface="Times New Roman"/>
                        </a:rPr>
                        <a:t>TV 2</a:t>
                      </a:r>
                      <a:endParaRPr lang="en-GB" sz="1800" kern="1400">
                        <a:solidFill>
                          <a:srgbClr val="000000"/>
                        </a:solidFill>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en-US" sz="1800" kern="0" dirty="0">
                          <a:solidFill>
                            <a:srgbClr val="000000"/>
                          </a:solidFill>
                          <a:effectLst/>
                          <a:latin typeface="+mn-lt"/>
                          <a:ea typeface="Times New Roman"/>
                        </a:rPr>
                        <a:t>4,933,152</a:t>
                      </a:r>
                      <a:endParaRPr lang="en-GB" sz="1800" kern="1400" dirty="0">
                        <a:solidFill>
                          <a:srgbClr val="000000"/>
                        </a:solidFill>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xmlns="" val="12240519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ZNBC SITUATION</a:t>
            </a:r>
            <a:endParaRPr lang="en-GB" dirty="0"/>
          </a:p>
        </p:txBody>
      </p:sp>
      <p:sp>
        <p:nvSpPr>
          <p:cNvPr id="3" name="Content Placeholder 2"/>
          <p:cNvSpPr>
            <a:spLocks noGrp="1"/>
          </p:cNvSpPr>
          <p:nvPr>
            <p:ph sz="half" idx="1"/>
          </p:nvPr>
        </p:nvSpPr>
        <p:spPr/>
        <p:txBody>
          <a:bodyPr/>
          <a:lstStyle/>
          <a:p>
            <a:r>
              <a:rPr lang="en-GB" dirty="0" smtClean="0"/>
              <a:t>ZNBC </a:t>
            </a:r>
            <a:r>
              <a:rPr lang="en-GB" dirty="0"/>
              <a:t>is still heavily operating as a traditional media </a:t>
            </a:r>
            <a:r>
              <a:rPr lang="en-GB" dirty="0" smtClean="0"/>
              <a:t>outlet.</a:t>
            </a:r>
          </a:p>
          <a:p>
            <a:r>
              <a:rPr lang="en-GB" dirty="0" smtClean="0"/>
              <a:t>Still using Analogue transmission</a:t>
            </a:r>
          </a:p>
          <a:p>
            <a:r>
              <a:rPr lang="en-GB" dirty="0" smtClean="0"/>
              <a:t>The coming of new media not significantly impacted the Corporation</a:t>
            </a:r>
          </a:p>
          <a:p>
            <a:endParaRPr lang="en-GB" dirty="0" smtClean="0"/>
          </a:p>
          <a:p>
            <a:endParaRPr lang="en-GB" dirty="0" smtClean="0"/>
          </a:p>
          <a:p>
            <a:endParaRPr lang="en-GB" dirty="0" smtClean="0"/>
          </a:p>
          <a:p>
            <a:pPr marL="0" indent="0">
              <a:buNone/>
            </a:pPr>
            <a:endParaRPr lang="en-GB" dirty="0"/>
          </a:p>
          <a:p>
            <a:pPr marL="0" indent="0">
              <a:buNone/>
            </a:pPr>
            <a:endParaRPr lang="en-GB" dirty="0"/>
          </a:p>
        </p:txBody>
      </p:sp>
      <p:sp>
        <p:nvSpPr>
          <p:cNvPr id="6" name="Content Placeholder 5"/>
          <p:cNvSpPr>
            <a:spLocks noGrp="1"/>
          </p:cNvSpPr>
          <p:nvPr>
            <p:ph sz="half" idx="2"/>
          </p:nvPr>
        </p:nvSpPr>
        <p:spPr/>
        <p:txBody>
          <a:bodyPr/>
          <a:lstStyle/>
          <a:p>
            <a:endParaRPr lang="en-GB"/>
          </a:p>
        </p:txBody>
      </p:sp>
    </p:spTree>
    <p:extLst>
      <p:ext uri="{BB962C8B-B14F-4D97-AF65-F5344CB8AC3E}">
        <p14:creationId xmlns:p14="http://schemas.microsoft.com/office/powerpoint/2010/main" xmlns="" val="6100005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WAY FORWARD</a:t>
            </a:r>
            <a:endParaRPr lang="en-GB" dirty="0"/>
          </a:p>
        </p:txBody>
      </p:sp>
      <p:sp>
        <p:nvSpPr>
          <p:cNvPr id="3" name="Content Placeholder 2"/>
          <p:cNvSpPr>
            <a:spLocks noGrp="1"/>
          </p:cNvSpPr>
          <p:nvPr>
            <p:ph sz="half" idx="1"/>
          </p:nvPr>
        </p:nvSpPr>
        <p:spPr/>
        <p:txBody>
          <a:bodyPr>
            <a:normAutofit fontScale="92500" lnSpcReduction="10000"/>
          </a:bodyPr>
          <a:lstStyle/>
          <a:p>
            <a:r>
              <a:rPr lang="en-GB" dirty="0" smtClean="0"/>
              <a:t>ZNBC is preparing for the Digital Migration (SADC Deadline is December, 2013)</a:t>
            </a:r>
          </a:p>
          <a:p>
            <a:r>
              <a:rPr lang="en-GB" dirty="0" smtClean="0"/>
              <a:t>ZNBC has presence on Facebook and Twitter with a following of close to 40,000 people</a:t>
            </a:r>
          </a:p>
          <a:p>
            <a:r>
              <a:rPr lang="en-GB" dirty="0" smtClean="0"/>
              <a:t>Platform used for external communication and feedback channel</a:t>
            </a:r>
          </a:p>
          <a:p>
            <a:r>
              <a:rPr lang="en-GB" dirty="0" smtClean="0"/>
              <a:t>Digital Migration will provide a platform for greater use of new media</a:t>
            </a:r>
          </a:p>
        </p:txBody>
      </p:sp>
      <p:pic>
        <p:nvPicPr>
          <p:cNvPr id="7170" name="Picture 2"/>
          <p:cNvPicPr>
            <a:picLocks noGrp="1" noChangeAspect="1" noChangeArrowheads="1"/>
          </p:cNvPicPr>
          <p:nvPr>
            <p:ph sz="half" idx="2"/>
          </p:nvPr>
        </p:nvPicPr>
        <p:blipFill>
          <a:blip r:embed="rId3">
            <a:extLst>
              <a:ext uri="{28A0092B-C50C-407E-A947-70E740481C1C}">
                <a14:useLocalDpi xmlns:a14="http://schemas.microsoft.com/office/drawing/2010/main" xmlns="" val="0"/>
              </a:ext>
            </a:extLst>
          </a:blip>
          <a:srcRect/>
          <a:stretch>
            <a:fillRect/>
          </a:stretch>
        </p:blipFill>
        <p:spPr bwMode="auto">
          <a:xfrm>
            <a:off x="4662488" y="1826758"/>
            <a:ext cx="3470275" cy="40172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82922326"/>
      </p:ext>
    </p:extLst>
  </p:cSld>
  <p:clrMapOvr>
    <a:masterClrMapping/>
  </p:clrMapOvr>
  <p:timing>
    <p:tnLst>
      <p:par>
        <p:cTn id="1" dur="indefinite" restart="never" nodeType="tmRoot"/>
      </p:par>
    </p:tnLst>
  </p:timing>
</p:sld>
</file>

<file path=ppt/theme/theme1.xml><?xml version="1.0" encoding="utf-8"?>
<a:theme xmlns:a="http://schemas.openxmlformats.org/drawingml/2006/main" name="Spring">
  <a:themeElements>
    <a:clrScheme name="Spring">
      <a:dk1>
        <a:sysClr val="windowText" lastClr="000000"/>
      </a:dk1>
      <a:lt1>
        <a:sysClr val="window" lastClr="FFFFFF"/>
      </a:lt1>
      <a:dk2>
        <a:srgbClr val="66822D"/>
      </a:dk2>
      <a:lt2>
        <a:srgbClr val="BEEA73"/>
      </a:lt2>
      <a:accent1>
        <a:srgbClr val="C1EC76"/>
      </a:accent1>
      <a:accent2>
        <a:srgbClr val="8FE28A"/>
      </a:accent2>
      <a:accent3>
        <a:srgbClr val="F3BF45"/>
      </a:accent3>
      <a:accent4>
        <a:srgbClr val="F47E5A"/>
      </a:accent4>
      <a:accent5>
        <a:srgbClr val="F489CF"/>
      </a:accent5>
      <a:accent6>
        <a:srgbClr val="B56FF4"/>
      </a:accent6>
      <a:hlink>
        <a:srgbClr val="408080"/>
      </a:hlink>
      <a:folHlink>
        <a:srgbClr val="5EAEAE"/>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TC102455596[[fn=Spring]]</Template>
  <TotalTime>1704</TotalTime>
  <Words>373</Words>
  <Application>Microsoft Office PowerPoint</Application>
  <PresentationFormat>On-screen Show (4:3)</PresentationFormat>
  <Paragraphs>70</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Spring</vt:lpstr>
      <vt:lpstr>THE EFFECTS OF NEW MEDIA VS TRADITIONAL MEDIA  </vt:lpstr>
      <vt:lpstr>BRIEF HISTORY OF ZNBC</vt:lpstr>
      <vt:lpstr>HISTORY CONTINUED……</vt:lpstr>
      <vt:lpstr>AIR TRANSMISSION</vt:lpstr>
      <vt:lpstr> NEW MEDIA </vt:lpstr>
      <vt:lpstr>Traditional Media</vt:lpstr>
      <vt:lpstr>ZNBC REACH</vt:lpstr>
      <vt:lpstr>ZNBC SITUATION</vt:lpstr>
      <vt:lpstr>WAY FORWARD</vt:lpstr>
      <vt:lpstr>WAY FORWARD CONTINUED…….</vt:lpstr>
      <vt:lpstr>THANK YOU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EFFECTS OF NEW MEDIA VS TRADITIONAL MEDIA</dc:title>
  <dc:creator>MPUNGA CHIPEPO SIMUKWAI</dc:creator>
  <cp:lastModifiedBy>admin</cp:lastModifiedBy>
  <cp:revision>28</cp:revision>
  <dcterms:created xsi:type="dcterms:W3CDTF">2013-05-22T09:37:09Z</dcterms:created>
  <dcterms:modified xsi:type="dcterms:W3CDTF">2019-12-06T09:48:39Z</dcterms:modified>
</cp:coreProperties>
</file>