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0" r:id="rId5"/>
    <p:sldId id="266" r:id="rId6"/>
    <p:sldId id="267" r:id="rId7"/>
    <p:sldId id="261" r:id="rId8"/>
    <p:sldId id="263" r:id="rId9"/>
    <p:sldId id="264" r:id="rId10"/>
    <p:sldId id="270" r:id="rId11"/>
    <p:sldId id="269" r:id="rId12"/>
    <p:sldId id="268" r:id="rId13"/>
    <p:sldId id="273" r:id="rId14"/>
    <p:sldId id="272" r:id="rId15"/>
    <p:sldId id="275" r:id="rId16"/>
    <p:sldId id="277" r:id="rId17"/>
    <p:sldId id="271" r:id="rId18"/>
    <p:sldId id="276" r:id="rId19"/>
    <p:sldId id="26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A308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9.7496883202099746E-2"/>
          <c:y val="0.15323449803149614"/>
          <c:w val="0.90250311679790018"/>
          <c:h val="0.6899820374015750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Planned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ICM Opatija</c:v>
                </c:pt>
                <c:pt idx="1">
                  <c:v>ICM Malta</c:v>
                </c:pt>
                <c:pt idx="2">
                  <c:v>ICM Bodrum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254</c:v>
                </c:pt>
                <c:pt idx="1">
                  <c:v>154</c:v>
                </c:pt>
                <c:pt idx="2">
                  <c:v>185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Organized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ICM Opatija</c:v>
                </c:pt>
                <c:pt idx="1">
                  <c:v>ICM Malta</c:v>
                </c:pt>
                <c:pt idx="2">
                  <c:v>ICM Bodrum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</c:v>
                </c:pt>
                <c:pt idx="1">
                  <c:v>120</c:v>
                </c:pt>
                <c:pt idx="2">
                  <c:v>120</c:v>
                </c:pt>
              </c:numCache>
            </c:numRef>
          </c:val>
        </c:ser>
        <c:dLbls/>
        <c:gapWidth val="219"/>
        <c:overlap val="-27"/>
        <c:axId val="98155904"/>
        <c:axId val="121271808"/>
      </c:barChart>
      <c:catAx>
        <c:axId val="981559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271808"/>
        <c:crosses val="autoZero"/>
        <c:auto val="1"/>
        <c:lblAlgn val="ctr"/>
        <c:lblOffset val="100"/>
      </c:catAx>
      <c:valAx>
        <c:axId val="1212718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55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258103674540681"/>
          <c:y val="0.92355019685039386"/>
          <c:w val="0.28817125984251979"/>
          <c:h val="6.3949803149606313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ELSA International\Desktop\Anders\IFP\squares.ep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643" y="-22121"/>
            <a:ext cx="6909571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71600" y="2564904"/>
            <a:ext cx="7772400" cy="1470025"/>
          </a:xfrm>
        </p:spPr>
        <p:txBody>
          <a:bodyPr/>
          <a:lstStyle>
            <a:lvl1pPr>
              <a:defRPr b="1" baseline="0"/>
            </a:lvl1pPr>
          </a:lstStyle>
          <a:p>
            <a:r>
              <a:rPr lang="en-US" dirty="0" smtClean="0"/>
              <a:t>PRESENTATION TITLE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 smtClean="0"/>
              <a:t>Media Law</a:t>
            </a:r>
            <a:br>
              <a:rPr lang="en-GB" dirty="0" smtClean="0"/>
            </a:br>
            <a:r>
              <a:rPr lang="en-GB" dirty="0" smtClean="0"/>
              <a:t>International Focus Programme</a:t>
            </a:r>
            <a:endParaRPr lang="en-GB" dirty="0"/>
          </a:p>
        </p:txBody>
      </p:sp>
      <p:pic>
        <p:nvPicPr>
          <p:cNvPr id="1026" name="Picture 2" descr="C:\Users\ELSA International\Desktop\Anders\ELSA Logos\logo_elsa_blue copy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6631" y="5033496"/>
            <a:ext cx="1915649" cy="74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SA International\Desktop\Anders\IFP\IFP Media Law materias\Media law logo 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65104"/>
            <a:ext cx="2772086" cy="207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208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LSA International\Desktop\Anders\IFP\squares.2eps.ep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692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917848"/>
            <a:ext cx="6120680" cy="1143000"/>
          </a:xfrm>
        </p:spPr>
        <p:txBody>
          <a:bodyPr>
            <a:normAutofit/>
          </a:bodyPr>
          <a:lstStyle>
            <a:lvl1pPr>
              <a:defRPr lang="en-GB" sz="3200" b="1" baseline="0" dirty="0"/>
            </a:lvl1pPr>
          </a:lstStyle>
          <a:p>
            <a:r>
              <a:rPr lang="en-US" dirty="0" smtClean="0"/>
              <a:t>SLIDE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2420888"/>
            <a:ext cx="6120680" cy="3705275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buFontTx/>
              <a:buBlip>
                <a:blip r:embed="rId3"/>
              </a:buBlip>
              <a:defRPr sz="2600"/>
            </a:lvl1pPr>
          </a:lstStyle>
          <a:p>
            <a:pPr lvl="0"/>
            <a:endParaRPr lang="en-US" dirty="0" smtClean="0"/>
          </a:p>
        </p:txBody>
      </p:sp>
      <p:pic>
        <p:nvPicPr>
          <p:cNvPr id="2051" name="Picture 3" descr="C:\Users\ELSA International\Desktop\Anders\IFP\IFP Media Law materias\Media law logo 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52072"/>
            <a:ext cx="2092428" cy="156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1694638" y="6036856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MEDIA LAW</a:t>
            </a:r>
            <a:r>
              <a:rPr lang="sv-SE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sv-SE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sv-SE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International Focus Programme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03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3178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Media Law</a:t>
            </a:r>
            <a:br>
              <a:rPr lang="en-GB" dirty="0" smtClean="0"/>
            </a:br>
            <a:r>
              <a:rPr lang="en-GB" dirty="0" smtClean="0"/>
              <a:t>International Focus Programme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59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A3087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rgbClr val="0A3087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A3087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A3087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A3087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A3087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2132856"/>
            <a:ext cx="7772400" cy="1470025"/>
          </a:xfrm>
        </p:spPr>
        <p:txBody>
          <a:bodyPr/>
          <a:lstStyle/>
          <a:p>
            <a:r>
              <a:rPr lang="sv-SE" dirty="0" smtClean="0"/>
              <a:t>JOINT AA, S&amp;C, STEP &amp; BEE WS: IFP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3733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Dr. </a:t>
            </a:r>
            <a:r>
              <a:rPr lang="en-US" dirty="0" err="1" smtClean="0">
                <a:solidFill>
                  <a:srgbClr val="FF0000"/>
                </a:solidFill>
              </a:rPr>
              <a:t>Mariswamy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Professor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Dept. of Journalism &amp; Mass communication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BCC college, Bangalore-43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393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AREAS OF INTEREST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2204864"/>
            <a:ext cx="6120680" cy="3705275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Print media </a:t>
            </a:r>
            <a:r>
              <a:rPr lang="en-GB" dirty="0"/>
              <a:t>(newspapers, magazines, print advertising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r>
              <a:rPr lang="en-GB" b="1" dirty="0"/>
              <a:t>Telecommunications and Digital Communications</a:t>
            </a:r>
            <a:r>
              <a:rPr lang="en-GB" dirty="0"/>
              <a:t> (including radio and television broadcasting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Internet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5368635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811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DB RELATED PROVISIONS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5568" y="2060848"/>
            <a:ext cx="6884823" cy="37052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u="sng" dirty="0"/>
              <a:t>2. Implementation of the </a:t>
            </a:r>
            <a:r>
              <a:rPr lang="en-GB" b="1" u="sng" dirty="0" smtClean="0"/>
              <a:t>IFP</a:t>
            </a:r>
          </a:p>
          <a:p>
            <a:pPr marL="0" indent="0">
              <a:buNone/>
            </a:pPr>
            <a:r>
              <a:rPr lang="en-GB" dirty="0" smtClean="0"/>
              <a:t>2.6 </a:t>
            </a:r>
            <a:r>
              <a:rPr lang="en-GB" dirty="0"/>
              <a:t>The IFP shall be implemented in all Key Areas: AA, S&amp;C and STEP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2.7 The IFP would be considered implemented if: A </a:t>
            </a:r>
            <a:r>
              <a:rPr lang="en-GB" b="1" dirty="0"/>
              <a:t>minimum of </a:t>
            </a:r>
            <a:r>
              <a:rPr lang="en-GB" b="1" u="sng" dirty="0"/>
              <a:t>50 percent of national groups </a:t>
            </a:r>
          </a:p>
          <a:p>
            <a:pPr marL="0" indent="0">
              <a:buNone/>
            </a:pPr>
            <a:r>
              <a:rPr lang="en-GB" b="1" dirty="0"/>
              <a:t>organises IFP events</a:t>
            </a:r>
            <a:r>
              <a:rPr lang="en-GB" dirty="0"/>
              <a:t>; when the total amount of organised IFP events in the network are at least </a:t>
            </a:r>
          </a:p>
          <a:p>
            <a:pPr marL="0" indent="0">
              <a:buNone/>
            </a:pPr>
            <a:r>
              <a:rPr lang="en-GB" b="1" u="sng" dirty="0"/>
              <a:t>25 percent of all ELSA events </a:t>
            </a:r>
            <a:r>
              <a:rPr lang="en-GB" b="1" dirty="0"/>
              <a:t>organised</a:t>
            </a:r>
            <a:r>
              <a:rPr lang="en-GB" dirty="0"/>
              <a:t>; and if a </a:t>
            </a:r>
            <a:r>
              <a:rPr lang="en-GB" b="1" u="sng" dirty="0"/>
              <a:t>Final IFP Result is concluded</a:t>
            </a:r>
            <a:r>
              <a:rPr lang="en-GB" dirty="0"/>
              <a:t>.</a:t>
            </a:r>
            <a:endParaRPr lang="sv-SE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51218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30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17th SotN results</a:t>
            </a:r>
            <a:br>
              <a:rPr lang="sv-SE" dirty="0" smtClean="0"/>
            </a:br>
            <a:r>
              <a:rPr lang="sv-SE" dirty="0" smtClean="0"/>
              <a:t>IFP events per National Group (31)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v-SE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5382283"/>
            <a:ext cx="1975275" cy="1475360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xmlns="" val="3822031174"/>
              </p:ext>
            </p:extLst>
          </p:nvPr>
        </p:nvGraphicFramePr>
        <p:xfrm>
          <a:off x="984976" y="166385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06031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908720"/>
            <a:ext cx="612068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Recommended approach for the 3-years implementation cycle is: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001685"/>
            <a:ext cx="6120680" cy="3705275"/>
          </a:xfrm>
        </p:spPr>
        <p:txBody>
          <a:bodyPr>
            <a:noAutofit/>
          </a:bodyPr>
          <a:lstStyle/>
          <a:p>
            <a:r>
              <a:rPr lang="en-GB" sz="1600" b="1" dirty="0" smtClean="0"/>
              <a:t>1st </a:t>
            </a:r>
            <a:r>
              <a:rPr lang="en-GB" sz="1600" b="1" dirty="0"/>
              <a:t>year </a:t>
            </a:r>
          </a:p>
          <a:p>
            <a:pPr marL="0" indent="0">
              <a:buNone/>
            </a:pPr>
            <a:r>
              <a:rPr lang="en-GB" sz="1600" dirty="0" smtClean="0"/>
              <a:t>Main </a:t>
            </a:r>
            <a:r>
              <a:rPr lang="en-GB" sz="1600" dirty="0"/>
              <a:t>Focus: Preparing basics. Raising awareness about Media Law.</a:t>
            </a:r>
          </a:p>
          <a:p>
            <a:pPr marL="0" indent="0">
              <a:buNone/>
            </a:pPr>
            <a:r>
              <a:rPr lang="en-GB" sz="1600" dirty="0"/>
              <a:t>Recommended sub-topic: Media Law, Human Rights &amp; </a:t>
            </a:r>
            <a:r>
              <a:rPr lang="en-GB" sz="1600" dirty="0" smtClean="0"/>
              <a:t>Internet</a:t>
            </a:r>
          </a:p>
          <a:p>
            <a:pPr marL="0" indent="0">
              <a:buNone/>
            </a:pPr>
            <a:endParaRPr lang="en-GB" sz="1600" dirty="0"/>
          </a:p>
          <a:p>
            <a:r>
              <a:rPr lang="en-GB" sz="1600" b="1" dirty="0"/>
              <a:t>2nd year </a:t>
            </a:r>
          </a:p>
          <a:p>
            <a:pPr marL="0" indent="0">
              <a:buNone/>
            </a:pPr>
            <a:r>
              <a:rPr lang="en-GB" sz="1600" dirty="0"/>
              <a:t>Main Focus: International projects</a:t>
            </a:r>
          </a:p>
          <a:p>
            <a:pPr marL="0" indent="0">
              <a:buNone/>
            </a:pPr>
            <a:r>
              <a:rPr lang="en-GB" sz="1600" dirty="0"/>
              <a:t>Recommended sub-topic: Telecommunication and Digital </a:t>
            </a:r>
            <a:r>
              <a:rPr lang="en-GB" sz="1600" dirty="0" smtClean="0"/>
              <a:t>Communication</a:t>
            </a:r>
          </a:p>
          <a:p>
            <a:pPr marL="0" indent="0">
              <a:buNone/>
            </a:pPr>
            <a:endParaRPr lang="en-GB" sz="1600" dirty="0"/>
          </a:p>
          <a:p>
            <a:r>
              <a:rPr lang="en-GB" sz="1600" b="1" dirty="0"/>
              <a:t>3rd year</a:t>
            </a:r>
          </a:p>
          <a:p>
            <a:pPr marL="0" indent="0">
              <a:buNone/>
            </a:pPr>
            <a:r>
              <a:rPr lang="en-GB" sz="1600" dirty="0"/>
              <a:t>Main Focus: Evaluation Year. Preparation to the new IFP topic.</a:t>
            </a:r>
          </a:p>
          <a:p>
            <a:pPr marL="0" indent="0">
              <a:buNone/>
            </a:pPr>
            <a:r>
              <a:rPr lang="en-GB" sz="1600" dirty="0"/>
              <a:t>Recommended sub-topic: Print Media</a:t>
            </a:r>
            <a:endParaRPr lang="sv-SE" sz="16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5361097"/>
            <a:ext cx="1975275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74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IFP TOOLS AND MARKETING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4477" y="2079730"/>
            <a:ext cx="6120680" cy="3705275"/>
          </a:xfrm>
        </p:spPr>
        <p:txBody>
          <a:bodyPr/>
          <a:lstStyle/>
          <a:p>
            <a:r>
              <a:rPr lang="sv-SE" dirty="0" smtClean="0"/>
              <a:t>Media Law Handbook</a:t>
            </a:r>
          </a:p>
          <a:p>
            <a:r>
              <a:rPr lang="sv-SE" dirty="0" smtClean="0"/>
              <a:t>IFP Project Report</a:t>
            </a:r>
          </a:p>
          <a:p>
            <a:r>
              <a:rPr lang="sv-SE" dirty="0" smtClean="0"/>
              <a:t>Synergy</a:t>
            </a:r>
          </a:p>
          <a:p>
            <a:pPr marL="0" indent="0">
              <a:buNone/>
            </a:pPr>
            <a:endParaRPr lang="sv-SE" dirty="0" smtClean="0"/>
          </a:p>
          <a:p>
            <a:r>
              <a:rPr lang="sv-SE" dirty="0" smtClean="0"/>
              <a:t>#ELSAMediaLawFocus</a:t>
            </a:r>
          </a:p>
          <a:p>
            <a:r>
              <a:rPr lang="sv-SE" dirty="0" smtClean="0"/>
              <a:t>IFP intro</a:t>
            </a:r>
          </a:p>
          <a:p>
            <a:r>
              <a:rPr lang="sv-SE" dirty="0" smtClean="0"/>
              <a:t>Final conference and publication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82640"/>
            <a:ext cx="1975275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874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860" y="908720"/>
            <a:ext cx="6336704" cy="1143000"/>
          </a:xfrm>
        </p:spPr>
        <p:txBody>
          <a:bodyPr/>
          <a:lstStyle/>
          <a:p>
            <a:r>
              <a:rPr lang="sv-SE" dirty="0" smtClean="0"/>
              <a:t>IMPORTANCE OF EVALUATION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2084250"/>
            <a:ext cx="6408712" cy="3705275"/>
          </a:xfrm>
        </p:spPr>
        <p:txBody>
          <a:bodyPr/>
          <a:lstStyle/>
          <a:p>
            <a:r>
              <a:rPr lang="sv-SE" dirty="0" smtClean="0"/>
              <a:t>Monitoring progress of implementation</a:t>
            </a:r>
          </a:p>
          <a:p>
            <a:r>
              <a:rPr lang="sv-SE" dirty="0" smtClean="0"/>
              <a:t>Acknowledging challanges and threats</a:t>
            </a:r>
          </a:p>
          <a:p>
            <a:r>
              <a:rPr lang="sv-SE" dirty="0" smtClean="0"/>
              <a:t>Indetifying interesting topics</a:t>
            </a:r>
          </a:p>
          <a:p>
            <a:r>
              <a:rPr lang="sv-SE" dirty="0" smtClean="0"/>
              <a:t>Promoting interesting events in the Network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47449"/>
            <a:ext cx="1981372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83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860" y="908720"/>
            <a:ext cx="6336704" cy="1143000"/>
          </a:xfrm>
        </p:spPr>
        <p:txBody>
          <a:bodyPr/>
          <a:lstStyle/>
          <a:p>
            <a:r>
              <a:rPr lang="sv-SE" dirty="0" smtClean="0"/>
              <a:t>PARTNERSHIPS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1680" y="2084250"/>
            <a:ext cx="6408712" cy="3705275"/>
          </a:xfrm>
        </p:spPr>
        <p:txBody>
          <a:bodyPr/>
          <a:lstStyle/>
          <a:p>
            <a:r>
              <a:rPr lang="sv-SE" dirty="0" smtClean="0"/>
              <a:t>International focus</a:t>
            </a:r>
          </a:p>
          <a:p>
            <a:r>
              <a:rPr lang="sv-SE" dirty="0" smtClean="0"/>
              <a:t>Presidents </a:t>
            </a:r>
          </a:p>
          <a:p>
            <a:r>
              <a:rPr lang="sv-SE" dirty="0" smtClean="0"/>
              <a:t>Long term benefits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347449"/>
            <a:ext cx="1981372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51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2276872"/>
            <a:ext cx="6120680" cy="1143000"/>
          </a:xfrm>
        </p:spPr>
        <p:txBody>
          <a:bodyPr/>
          <a:lstStyle/>
          <a:p>
            <a:r>
              <a:rPr lang="sv-SE" dirty="0" smtClean="0"/>
              <a:t>EXCHANGE OF THE BEST PRACTICES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00192" y="5382640"/>
            <a:ext cx="1981372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108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860" y="908720"/>
            <a:ext cx="6336704" cy="1143000"/>
          </a:xfrm>
        </p:spPr>
        <p:txBody>
          <a:bodyPr/>
          <a:lstStyle/>
          <a:p>
            <a:r>
              <a:rPr lang="sv-SE" dirty="0" smtClean="0"/>
              <a:t>Q&amp;A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0479" y="2051720"/>
            <a:ext cx="4725466" cy="3146166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5347449"/>
            <a:ext cx="1981372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68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Contact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sv-SE" dirty="0" smtClean="0"/>
              <a:t>Josie Beal, Director for IFP</a:t>
            </a:r>
          </a:p>
          <a:p>
            <a:pPr marL="0" indent="0" algn="ctr">
              <a:buNone/>
            </a:pPr>
            <a:r>
              <a:rPr lang="en-GB" dirty="0" smtClean="0"/>
              <a:t>ifp@elsa.org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5505094"/>
            <a:ext cx="1656184" cy="124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9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CONTENT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2079730"/>
            <a:ext cx="6120680" cy="3705275"/>
          </a:xfrm>
        </p:spPr>
        <p:txBody>
          <a:bodyPr/>
          <a:lstStyle/>
          <a:p>
            <a:r>
              <a:rPr lang="sv-SE" dirty="0" smtClean="0"/>
              <a:t>IFP concept and history</a:t>
            </a:r>
          </a:p>
          <a:p>
            <a:r>
              <a:rPr lang="sv-SE" dirty="0" smtClean="0"/>
              <a:t>IFP: Media Law</a:t>
            </a:r>
          </a:p>
          <a:p>
            <a:r>
              <a:rPr lang="sv-SE" dirty="0" smtClean="0"/>
              <a:t>DB related provisions</a:t>
            </a:r>
          </a:p>
          <a:p>
            <a:r>
              <a:rPr lang="sv-SE" dirty="0" smtClean="0"/>
              <a:t>IFP tools and marketing</a:t>
            </a:r>
          </a:p>
          <a:p>
            <a:r>
              <a:rPr lang="sv-SE" dirty="0" smtClean="0"/>
              <a:t>Best practices </a:t>
            </a:r>
          </a:p>
          <a:p>
            <a:r>
              <a:rPr lang="sv-SE" dirty="0" smtClean="0"/>
              <a:t>Q&amp;A</a:t>
            </a:r>
          </a:p>
          <a:p>
            <a:r>
              <a:rPr lang="sv-SE" dirty="0" smtClean="0"/>
              <a:t>Closing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5292328"/>
            <a:ext cx="2112235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855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IFP CONCEPT AND HISTORY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 opportunity to work together on a ‘hot’ legal </a:t>
            </a:r>
            <a:r>
              <a:rPr lang="en-GB" dirty="0" smtClean="0"/>
              <a:t>topic</a:t>
            </a:r>
          </a:p>
          <a:p>
            <a:r>
              <a:rPr lang="en-GB" dirty="0"/>
              <a:t>a pan European forum that allows continuity within </a:t>
            </a:r>
            <a:r>
              <a:rPr lang="en-GB" dirty="0" smtClean="0"/>
              <a:t>ELSA</a:t>
            </a:r>
          </a:p>
          <a:p>
            <a:r>
              <a:rPr lang="en-GB" dirty="0"/>
              <a:t>setting a common focus to work </a:t>
            </a:r>
            <a:r>
              <a:rPr lang="en-GB" dirty="0" smtClean="0"/>
              <a:t>towards</a:t>
            </a:r>
            <a:endParaRPr lang="sv-SE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5183814"/>
            <a:ext cx="2232248" cy="16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124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198" y="2132856"/>
            <a:ext cx="6120680" cy="3705275"/>
          </a:xfrm>
        </p:spPr>
        <p:txBody>
          <a:bodyPr>
            <a:normAutofit/>
          </a:bodyPr>
          <a:lstStyle/>
          <a:p>
            <a:r>
              <a:rPr lang="en-GB" dirty="0"/>
              <a:t>a specific theme for the whole ELSA Network over a fixed term</a:t>
            </a:r>
          </a:p>
          <a:p>
            <a:r>
              <a:rPr lang="en-GB" dirty="0"/>
              <a:t>creating a forum where the topic can be discussed in various activities</a:t>
            </a:r>
          </a:p>
          <a:p>
            <a:r>
              <a:rPr lang="en-GB" dirty="0"/>
              <a:t>creating a forum where the topic can be discussed in various activities</a:t>
            </a:r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5397082"/>
            <a:ext cx="1944216" cy="14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886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1877057"/>
            <a:ext cx="6120680" cy="3705275"/>
          </a:xfrm>
        </p:spPr>
        <p:txBody>
          <a:bodyPr/>
          <a:lstStyle/>
          <a:p>
            <a:r>
              <a:rPr lang="en-GB" dirty="0"/>
              <a:t>producing concrete results of a high </a:t>
            </a:r>
            <a:r>
              <a:rPr lang="en-GB" dirty="0" smtClean="0"/>
              <a:t>standard</a:t>
            </a:r>
          </a:p>
          <a:p>
            <a:r>
              <a:rPr lang="en-GB" dirty="0" smtClean="0"/>
              <a:t>to </a:t>
            </a:r>
            <a:r>
              <a:rPr lang="en-GB" dirty="0"/>
              <a:t>give the law students in Europe a voice </a:t>
            </a:r>
            <a:r>
              <a:rPr lang="en-GB" dirty="0" smtClean="0"/>
              <a:t>and </a:t>
            </a:r>
            <a:r>
              <a:rPr lang="en-GB" dirty="0"/>
              <a:t>to gather their diverse opinions </a:t>
            </a:r>
            <a:r>
              <a:rPr lang="en-GB" dirty="0" smtClean="0"/>
              <a:t>and </a:t>
            </a:r>
            <a:r>
              <a:rPr lang="en-GB" dirty="0"/>
              <a:t>ideas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5383393"/>
            <a:ext cx="1966143" cy="1474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4077072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503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024" y="476672"/>
            <a:ext cx="7683339" cy="53914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5347449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286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IFP HISTORY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782" y="1851511"/>
            <a:ext cx="6120680" cy="3705275"/>
          </a:xfrm>
        </p:spPr>
        <p:txBody>
          <a:bodyPr>
            <a:noAutofit/>
          </a:bodyPr>
          <a:lstStyle/>
          <a:p>
            <a:r>
              <a:rPr lang="en-GB" sz="2000" b="1" dirty="0"/>
              <a:t>1995–1997: </a:t>
            </a:r>
            <a:r>
              <a:rPr lang="en-GB" sz="2000" dirty="0"/>
              <a:t>A Just World: </a:t>
            </a:r>
            <a:r>
              <a:rPr lang="en-GB" sz="2000" dirty="0" smtClean="0"/>
              <a:t> A </a:t>
            </a:r>
            <a:r>
              <a:rPr lang="en-GB" sz="2000" dirty="0"/>
              <a:t>new role for lawyers, legal education and law in development</a:t>
            </a:r>
          </a:p>
          <a:p>
            <a:endParaRPr lang="en-GB" sz="2000" dirty="0"/>
          </a:p>
          <a:p>
            <a:r>
              <a:rPr lang="en-GB" sz="2000" dirty="0"/>
              <a:t> </a:t>
            </a:r>
            <a:r>
              <a:rPr lang="en-GB" sz="2000" b="1" dirty="0"/>
              <a:t>1997–1999: </a:t>
            </a:r>
            <a:r>
              <a:rPr lang="en-GB" sz="2000" dirty="0"/>
              <a:t>The Law of Peace in the year 2000: </a:t>
            </a:r>
            <a:r>
              <a:rPr lang="en-GB" sz="2000" dirty="0" smtClean="0"/>
              <a:t> Current </a:t>
            </a:r>
            <a:r>
              <a:rPr lang="en-GB" sz="2000" dirty="0"/>
              <a:t>violations and effective enforcement of international law; the reform of international organizations</a:t>
            </a:r>
          </a:p>
          <a:p>
            <a:endParaRPr lang="en-GB" sz="2000" dirty="0"/>
          </a:p>
          <a:p>
            <a:r>
              <a:rPr lang="en-GB" sz="2000" dirty="0"/>
              <a:t> </a:t>
            </a:r>
            <a:r>
              <a:rPr lang="en-GB" sz="2000" b="1" dirty="0"/>
              <a:t>2000–2002: </a:t>
            </a:r>
            <a:r>
              <a:rPr lang="en-GB" sz="2000" dirty="0"/>
              <a:t>Information Society – the Legal Challenges: </a:t>
            </a:r>
            <a:r>
              <a:rPr lang="en-GB" sz="2000" dirty="0" smtClean="0"/>
              <a:t> Application </a:t>
            </a:r>
            <a:r>
              <a:rPr lang="en-GB" sz="2000" dirty="0"/>
              <a:t>of New Technologies, Protection of Individuals and the Legislative Response</a:t>
            </a:r>
          </a:p>
          <a:p>
            <a:endParaRPr lang="en-GB" sz="1700" dirty="0"/>
          </a:p>
          <a:p>
            <a:pPr marL="0" indent="0">
              <a:buNone/>
            </a:pPr>
            <a:endParaRPr lang="en-GB" sz="1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5347449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534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2284" y="1679741"/>
            <a:ext cx="6120680" cy="3705275"/>
          </a:xfrm>
        </p:spPr>
        <p:txBody>
          <a:bodyPr>
            <a:normAutofit fontScale="92500" lnSpcReduction="10000"/>
          </a:bodyPr>
          <a:lstStyle/>
          <a:p>
            <a:endParaRPr lang="en-GB" sz="1700" dirty="0" smtClean="0"/>
          </a:p>
          <a:p>
            <a:r>
              <a:rPr lang="en-GB" sz="2000" b="1" dirty="0"/>
              <a:t>2003–2005: </a:t>
            </a:r>
            <a:r>
              <a:rPr lang="en-GB" sz="2000" dirty="0"/>
              <a:t>Trade Law: A Way for Sustainable Development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b="1" dirty="0" smtClean="0"/>
              <a:t>2006–2007</a:t>
            </a:r>
            <a:r>
              <a:rPr lang="en-GB" sz="2000" b="1" dirty="0"/>
              <a:t>: </a:t>
            </a:r>
            <a:r>
              <a:rPr lang="en-GB" sz="2000" dirty="0"/>
              <a:t>25 Years of Legal </a:t>
            </a:r>
            <a:r>
              <a:rPr lang="en-GB" sz="2000" dirty="0" smtClean="0"/>
              <a:t>Development: UN </a:t>
            </a:r>
            <a:r>
              <a:rPr lang="en-GB" sz="2000" dirty="0"/>
              <a:t>in the 21st century; Environmental Law; harmonization of the EU Law in the transition of Legal Systems</a:t>
            </a:r>
          </a:p>
          <a:p>
            <a:endParaRPr lang="en-GB" sz="2000" dirty="0"/>
          </a:p>
          <a:p>
            <a:r>
              <a:rPr lang="en-GB" sz="2000" dirty="0"/>
              <a:t> </a:t>
            </a:r>
            <a:r>
              <a:rPr lang="en-GB" sz="2000" b="1" dirty="0"/>
              <a:t>2007–2010: </a:t>
            </a:r>
            <a:r>
              <a:rPr lang="en-GB" sz="2000" dirty="0"/>
              <a:t>Intellectual Property </a:t>
            </a:r>
            <a:r>
              <a:rPr lang="en-GB" sz="2000" dirty="0" smtClean="0"/>
              <a:t>Law</a:t>
            </a:r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b="1" dirty="0" smtClean="0"/>
              <a:t>2010 – 2013</a:t>
            </a:r>
            <a:r>
              <a:rPr lang="en-GB" sz="2000" dirty="0" smtClean="0"/>
              <a:t>: Health Law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5382640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798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WHAT IS MEDIA LAW?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MEDIA LAW is an area of law which regulates activities in all sorts and sizes of media communications as </a:t>
            </a:r>
            <a:r>
              <a:rPr lang="en-GB" b="1" dirty="0"/>
              <a:t>print media</a:t>
            </a:r>
            <a:r>
              <a:rPr lang="en-GB" dirty="0"/>
              <a:t>, </a:t>
            </a:r>
            <a:r>
              <a:rPr lang="en-GB" b="1" dirty="0"/>
              <a:t>telecommunications and digital communications</a:t>
            </a:r>
            <a:r>
              <a:rPr lang="en-GB" dirty="0"/>
              <a:t> and </a:t>
            </a:r>
            <a:r>
              <a:rPr lang="en-GB" b="1" dirty="0"/>
              <a:t>Internet</a:t>
            </a:r>
            <a:r>
              <a:rPr lang="en-GB" dirty="0"/>
              <a:t>.</a:t>
            </a:r>
            <a:endParaRPr lang="sv-SE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5382640"/>
            <a:ext cx="1969179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188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514</Words>
  <Application>Microsoft Office PowerPoint</Application>
  <PresentationFormat>On-screen Show (4:3)</PresentationFormat>
  <Paragraphs>85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JOINT AA, S&amp;C, STEP &amp; BEE WS: IFP</vt:lpstr>
      <vt:lpstr>CONTENT</vt:lpstr>
      <vt:lpstr>IFP CONCEPT AND HISTORY</vt:lpstr>
      <vt:lpstr>AIMS</vt:lpstr>
      <vt:lpstr>Slide 5</vt:lpstr>
      <vt:lpstr>Slide 6</vt:lpstr>
      <vt:lpstr>IFP HISTORY</vt:lpstr>
      <vt:lpstr>Slide 8</vt:lpstr>
      <vt:lpstr>WHAT IS MEDIA LAW?</vt:lpstr>
      <vt:lpstr>AREAS OF INTEREST</vt:lpstr>
      <vt:lpstr>DB RELATED PROVISIONS</vt:lpstr>
      <vt:lpstr>17th SotN results IFP events per National Group (31)</vt:lpstr>
      <vt:lpstr>Recommended approach for the 3-years implementation cycle is: </vt:lpstr>
      <vt:lpstr>IFP TOOLS AND MARKETING</vt:lpstr>
      <vt:lpstr>IMPORTANCE OF EVALUATION</vt:lpstr>
      <vt:lpstr>PARTNERSHIPS</vt:lpstr>
      <vt:lpstr>EXCHANGE OF THE BEST PRACTICES</vt:lpstr>
      <vt:lpstr>Q&amp;A</vt:lpstr>
      <vt:lpstr>Contact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ELSA International</dc:creator>
  <cp:lastModifiedBy>admin</cp:lastModifiedBy>
  <cp:revision>36</cp:revision>
  <dcterms:created xsi:type="dcterms:W3CDTF">2013-05-22T09:40:24Z</dcterms:created>
  <dcterms:modified xsi:type="dcterms:W3CDTF">2019-12-06T09:48:31Z</dcterms:modified>
</cp:coreProperties>
</file>